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embeddedFontLst>
    <p:embeddedFont>
      <p:font typeface="NotoSansJP-Bold"/>
      <p:regular r:id="rId23"/>
    </p:embeddedFont>
    <p:embeddedFont>
      <p:font typeface="Barlow Condensed Medium"/>
      <p:regular r:id="rId24"/>
    </p:embeddedFont>
    <p:embeddedFont>
      <p:font typeface="NotoSansJP-Regular"/>
      <p:regular r:id="rId25"/>
    </p:embeddedFont>
    <p:embeddedFont>
      <p:font typeface="OPPOSans B"/>
      <p:regular r:id="rId26"/>
    </p:embeddedFont>
    <p:embeddedFont>
      <p:font typeface="OPPOSans R"/>
      <p:regular r:id="rId27"/>
    </p:embeddedFont>
    <p:embeddedFont>
      <p:font typeface="OPPOSans L"/>
      <p:regular r:id="rId28"/>
    </p:embeddedFont>
    <p:embeddedFont>
      <p:font typeface="Source Han Sans"/>
      <p:regular r:id="rId29"/>
    </p:embeddedFont>
    <p:embeddedFont>
      <p:font typeface="OPPOSans H"/>
      <p:regular r:id="rId30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slide" Target="slides/slide20.xml"/>
<Relationship Id="rId23" Type="http://schemas.openxmlformats.org/officeDocument/2006/relationships/font" Target="fonts/font8.fntdata"/>
<Relationship Id="rId24" Type="http://schemas.openxmlformats.org/officeDocument/2006/relationships/font" Target="fonts/font2.fntdata"/>
<Relationship Id="rId25" Type="http://schemas.openxmlformats.org/officeDocument/2006/relationships/font" Target="fonts/font5.fntdata"/>
<Relationship Id="rId26" Type="http://schemas.openxmlformats.org/officeDocument/2006/relationships/font" Target="fonts/font6.fntdata"/>
<Relationship Id="rId27" Type="http://schemas.openxmlformats.org/officeDocument/2006/relationships/font" Target="fonts/font3.fntdata"/>
<Relationship Id="rId28" Type="http://schemas.openxmlformats.org/officeDocument/2006/relationships/font" Target="fonts/font1.fntdata"/>
<Relationship Id="rId29" Type="http://schemas.openxmlformats.org/officeDocument/2006/relationships/font" Target="fonts/font4.fntdata"/>
<Relationship Id="rId30" Type="http://schemas.openxmlformats.org/officeDocument/2006/relationships/font" Target="fonts/font7.fntdata"/>
</Relationships>
</file>

<file path=ppt/media/>
</file>

<file path=ppt/media/image1.png>
</file>

<file path=ppt/media/image2.png>
</file>

<file path=ppt/media/image3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png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pn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2"/>
          <p:cNvPicPr>
            <a:picLocks noChangeAspect="1"/>
          </p:cNvPicPr>
          <p:nvPr/>
        </p:nvPicPr>
        <p:blipFill>
          <a:blip r:embed="rId2">
            <a:alphaModFix amt="100000"/>
          </a:blip>
          <a:srcRect l="213" t="0" r="4411" b="4198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AIPPT10"/>
          <p:cNvSpPr txBox="1"/>
          <p:nvPr/>
        </p:nvSpPr>
        <p:spPr>
          <a:xfrm rot="0" flipH="0" flipV="0">
            <a:off x="673100" y="1397000"/>
            <a:ext cx="10845800" cy="19017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Physical AI（物理AI）の最新動向</a:t>
            </a:r>
            <a:endParaRPr kumimoji="1" lang="zh-CN" altLang="en-US"/>
          </a:p>
        </p:txBody>
      </p:sp>
      <p:sp>
        <p:nvSpPr>
          <p:cNvPr id="4" name="平行四边形 19"/>
          <p:cNvSpPr txBox="1"/>
          <p:nvPr/>
        </p:nvSpPr>
        <p:spPr>
          <a:xfrm rot="0" flipH="0" flipV="0">
            <a:off x="2887098" y="3442118"/>
            <a:ext cx="6030410" cy="474562"/>
          </a:xfrm>
          <a:prstGeom prst="parallelogram">
            <a:avLst/>
          </a:prstGeom>
          <a:gradFill>
            <a:gsLst>
              <a:gs pos="10000">
                <a:schemeClr val="accent1"/>
              </a:gs>
              <a:gs pos="91000">
                <a:schemeClr val="accent2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平行四边形 20"/>
          <p:cNvSpPr txBox="1"/>
          <p:nvPr/>
        </p:nvSpPr>
        <p:spPr>
          <a:xfrm rot="0" flipH="0" flipV="0">
            <a:off x="2794500" y="3546290"/>
            <a:ext cx="763929" cy="81022"/>
          </a:xfrm>
          <a:prstGeom prst="parallelogram">
            <a:avLst/>
          </a:prstGeom>
          <a:gradFill>
            <a:gsLst>
              <a:gs pos="24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平行四边形 21"/>
          <p:cNvSpPr txBox="1"/>
          <p:nvPr/>
        </p:nvSpPr>
        <p:spPr>
          <a:xfrm rot="0" flipH="0" flipV="0">
            <a:off x="8310949" y="3435995"/>
            <a:ext cx="1122743" cy="45719"/>
          </a:xfrm>
          <a:prstGeom prst="parallelogram">
            <a:avLst/>
          </a:prstGeom>
          <a:gradFill>
            <a:gsLst>
              <a:gs pos="11000">
                <a:schemeClr val="accent1">
                  <a:lumMod val="20000"/>
                  <a:lumOff val="80000"/>
                </a:schemeClr>
              </a:gs>
              <a:gs pos="83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任意多边形: 形状 22"/>
          <p:cNvSpPr txBox="1"/>
          <p:nvPr/>
        </p:nvSpPr>
        <p:spPr>
          <a:xfrm rot="0" flipH="0" flipV="0">
            <a:off x="2383985" y="3794760"/>
            <a:ext cx="1105305" cy="190749"/>
          </a:xfrm>
          <a:custGeom>
            <a:avLst/>
            <a:gdLst>
              <a:gd name="connsiteX0" fmla="*/ 26371 w 1105305"/>
              <a:gd name="connsiteY0" fmla="*/ 0 h 190749"/>
              <a:gd name="connsiteX1" fmla="*/ 763929 w 1105305"/>
              <a:gd name="connsiteY1" fmla="*/ 0 h 190749"/>
              <a:gd name="connsiteX2" fmla="*/ 742612 w 1105305"/>
              <a:gd name="connsiteY2" fmla="*/ 85266 h 190749"/>
              <a:gd name="connsiteX3" fmla="*/ 1105305 w 1105305"/>
              <a:gd name="connsiteY3" fmla="*/ 85266 h 190749"/>
              <a:gd name="connsiteX4" fmla="*/ 1078934 w 1105305"/>
              <a:gd name="connsiteY4" fmla="*/ 190749 h 190749"/>
              <a:gd name="connsiteX5" fmla="*/ 341376 w 1105305"/>
              <a:gd name="connsiteY5" fmla="*/ 190749 h 190749"/>
              <a:gd name="connsiteX6" fmla="*/ 362693 w 1105305"/>
              <a:gd name="connsiteY6" fmla="*/ 105483 h 190749"/>
              <a:gd name="connsiteX7" fmla="*/ 0 w 1105305"/>
              <a:gd name="connsiteY7" fmla="*/ 105483 h 190749"/>
            </a:gdLst>
            <a:rect l="l" t="t" r="r" b="b"/>
            <a:pathLst>
              <a:path w="1105305" h="190749">
                <a:moveTo>
                  <a:pt x="26371" y="0"/>
                </a:moveTo>
                <a:lnTo>
                  <a:pt x="763929" y="0"/>
                </a:lnTo>
                <a:lnTo>
                  <a:pt x="742612" y="85266"/>
                </a:lnTo>
                <a:lnTo>
                  <a:pt x="1105305" y="85266"/>
                </a:lnTo>
                <a:lnTo>
                  <a:pt x="1078934" y="190749"/>
                </a:lnTo>
                <a:lnTo>
                  <a:pt x="341376" y="190749"/>
                </a:lnTo>
                <a:lnTo>
                  <a:pt x="362693" y="105483"/>
                </a:lnTo>
                <a:lnTo>
                  <a:pt x="0" y="105483"/>
                </a:lnTo>
                <a:close/>
              </a:path>
            </a:pathLst>
          </a:custGeom>
          <a:solidFill>
            <a:schemeClr val="accent2">
              <a:alpha val="3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平行四边形 23"/>
          <p:cNvSpPr txBox="1"/>
          <p:nvPr/>
        </p:nvSpPr>
        <p:spPr>
          <a:xfrm rot="0" flipH="0" flipV="0">
            <a:off x="5223358" y="3355848"/>
            <a:ext cx="963785" cy="18612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元素6"/>
          <p:cNvSpPr txBox="1"/>
          <p:nvPr/>
        </p:nvSpPr>
        <p:spPr>
          <a:xfrm rot="0" flipH="0" flipV="0">
            <a:off x="4437010" y="3535740"/>
            <a:ext cx="3624949" cy="3118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Here is where your presentation begins</a:t>
            </a:r>
            <a:endParaRPr kumimoji="1" lang="zh-CN" altLang="en-US"/>
          </a:p>
        </p:txBody>
      </p:sp>
      <p:sp>
        <p:nvSpPr>
          <p:cNvPr id="10" name="椭圆 26"/>
          <p:cNvSpPr txBox="1"/>
          <p:nvPr/>
        </p:nvSpPr>
        <p:spPr>
          <a:xfrm rot="0" flipH="0" flipV="0">
            <a:off x="3938601" y="3512579"/>
            <a:ext cx="358140" cy="3581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24"/>
          <p:cNvSpPr txBox="1"/>
          <p:nvPr/>
        </p:nvSpPr>
        <p:spPr>
          <a:xfrm rot="0" flipH="0" flipV="0">
            <a:off x="4035601" y="3603410"/>
            <a:ext cx="162918" cy="1764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平行四边形 34"/>
          <p:cNvSpPr txBox="1"/>
          <p:nvPr/>
        </p:nvSpPr>
        <p:spPr>
          <a:xfrm rot="0" flipH="0" flipV="0">
            <a:off x="8486211" y="3767962"/>
            <a:ext cx="775704" cy="194438"/>
          </a:xfrm>
          <a:prstGeom prst="parallelogram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平行四边形 40"/>
          <p:cNvSpPr txBox="1"/>
          <p:nvPr/>
        </p:nvSpPr>
        <p:spPr>
          <a:xfrm rot="0" flipH="0" flipV="0">
            <a:off x="96312" y="612340"/>
            <a:ext cx="2682152" cy="51796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平行四边形 41"/>
          <p:cNvSpPr txBox="1"/>
          <p:nvPr/>
        </p:nvSpPr>
        <p:spPr>
          <a:xfrm rot="0" flipH="0" flipV="0">
            <a:off x="514287" y="1089789"/>
            <a:ext cx="763929" cy="81022"/>
          </a:xfrm>
          <a:prstGeom prst="parallelogram">
            <a:avLst/>
          </a:prstGeom>
          <a:gradFill>
            <a:gsLst>
              <a:gs pos="24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任意多边形: 形状 42"/>
          <p:cNvSpPr txBox="1"/>
          <p:nvPr/>
        </p:nvSpPr>
        <p:spPr>
          <a:xfrm rot="0" flipH="0" flipV="0">
            <a:off x="489946" y="787404"/>
            <a:ext cx="1570284" cy="1949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PPT-6"/>
          <p:cNvSpPr txBox="1"/>
          <p:nvPr/>
        </p:nvSpPr>
        <p:spPr>
          <a:xfrm rot="5400000" flipH="1" flipV="0">
            <a:off x="2599578" y="569519"/>
            <a:ext cx="93722" cy="620924"/>
          </a:xfrm>
          <a:custGeom>
            <a:avLst/>
            <a:gdLst>
              <a:gd name="connsiteX0" fmla="*/ 90634 w 181269"/>
              <a:gd name="connsiteY0" fmla="*/ 766099 h 862458"/>
              <a:gd name="connsiteX1" fmla="*/ 181269 w 181269"/>
              <a:gd name="connsiteY1" fmla="*/ 828112 h 862458"/>
              <a:gd name="connsiteX2" fmla="*/ 181269 w 181269"/>
              <a:gd name="connsiteY2" fmla="*/ 862458 h 862458"/>
              <a:gd name="connsiteX3" fmla="*/ 90634 w 181269"/>
              <a:gd name="connsiteY3" fmla="*/ 800444 h 862458"/>
              <a:gd name="connsiteX4" fmla="*/ 0 w 181269"/>
              <a:gd name="connsiteY4" fmla="*/ 862458 h 862458"/>
              <a:gd name="connsiteX5" fmla="*/ 0 w 181269"/>
              <a:gd name="connsiteY5" fmla="*/ 828112 h 862458"/>
              <a:gd name="connsiteX6" fmla="*/ 90634 w 181269"/>
              <a:gd name="connsiteY6" fmla="*/ 612497 h 862458"/>
              <a:gd name="connsiteX7" fmla="*/ 181269 w 181269"/>
              <a:gd name="connsiteY7" fmla="*/ 674510 h 862458"/>
              <a:gd name="connsiteX8" fmla="*/ 181269 w 181269"/>
              <a:gd name="connsiteY8" fmla="*/ 709810 h 862458"/>
              <a:gd name="connsiteX9" fmla="*/ 90634 w 181269"/>
              <a:gd name="connsiteY9" fmla="*/ 647797 h 862458"/>
              <a:gd name="connsiteX10" fmla="*/ 0 w 181269"/>
              <a:gd name="connsiteY10" fmla="*/ 709810 h 862458"/>
              <a:gd name="connsiteX11" fmla="*/ 0 w 181269"/>
              <a:gd name="connsiteY11" fmla="*/ 674510 h 862458"/>
              <a:gd name="connsiteX12" fmla="*/ 90634 w 181269"/>
              <a:gd name="connsiteY12" fmla="*/ 459850 h 862458"/>
              <a:gd name="connsiteX13" fmla="*/ 181269 w 181269"/>
              <a:gd name="connsiteY13" fmla="*/ 521863 h 862458"/>
              <a:gd name="connsiteX14" fmla="*/ 181269 w 181269"/>
              <a:gd name="connsiteY14" fmla="*/ 556209 h 862458"/>
              <a:gd name="connsiteX15" fmla="*/ 90634 w 181269"/>
              <a:gd name="connsiteY15" fmla="*/ 494196 h 862458"/>
              <a:gd name="connsiteX16" fmla="*/ 0 w 181269"/>
              <a:gd name="connsiteY16" fmla="*/ 556209 h 862458"/>
              <a:gd name="connsiteX17" fmla="*/ 0 w 181269"/>
              <a:gd name="connsiteY17" fmla="*/ 521863 h 862458"/>
              <a:gd name="connsiteX18" fmla="*/ 90634 w 181269"/>
              <a:gd name="connsiteY18" fmla="*/ 306248 h 862458"/>
              <a:gd name="connsiteX19" fmla="*/ 181269 w 181269"/>
              <a:gd name="connsiteY19" fmla="*/ 368261 h 862458"/>
              <a:gd name="connsiteX20" fmla="*/ 181269 w 181269"/>
              <a:gd name="connsiteY20" fmla="*/ 403561 h 862458"/>
              <a:gd name="connsiteX21" fmla="*/ 90634 w 181269"/>
              <a:gd name="connsiteY21" fmla="*/ 341548 h 862458"/>
              <a:gd name="connsiteX22" fmla="*/ 0 w 181269"/>
              <a:gd name="connsiteY22" fmla="*/ 403561 h 862458"/>
              <a:gd name="connsiteX23" fmla="*/ 0 w 181269"/>
              <a:gd name="connsiteY23" fmla="*/ 368261 h 862458"/>
              <a:gd name="connsiteX24" fmla="*/ 90634 w 181269"/>
              <a:gd name="connsiteY24" fmla="*/ 153601 h 862458"/>
              <a:gd name="connsiteX25" fmla="*/ 181269 w 181269"/>
              <a:gd name="connsiteY25" fmla="*/ 215614 h 862458"/>
              <a:gd name="connsiteX26" fmla="*/ 181269 w 181269"/>
              <a:gd name="connsiteY26" fmla="*/ 249960 h 862458"/>
              <a:gd name="connsiteX27" fmla="*/ 90634 w 181269"/>
              <a:gd name="connsiteY27" fmla="*/ 187946 h 862458"/>
              <a:gd name="connsiteX28" fmla="*/ 0 w 181269"/>
              <a:gd name="connsiteY28" fmla="*/ 249960 h 862458"/>
              <a:gd name="connsiteX29" fmla="*/ 0 w 181269"/>
              <a:gd name="connsiteY29" fmla="*/ 215614 h 862458"/>
              <a:gd name="connsiteX30" fmla="*/ 90634 w 181269"/>
              <a:gd name="connsiteY30" fmla="*/ 0 h 862458"/>
              <a:gd name="connsiteX31" fmla="*/ 181269 w 181269"/>
              <a:gd name="connsiteY31" fmla="*/ 62013 h 862458"/>
              <a:gd name="connsiteX32" fmla="*/ 181269 w 181269"/>
              <a:gd name="connsiteY32" fmla="*/ 97312 h 862458"/>
              <a:gd name="connsiteX33" fmla="*/ 90634 w 181269"/>
              <a:gd name="connsiteY33" fmla="*/ 35299 h 862458"/>
              <a:gd name="connsiteX34" fmla="*/ 0 w 181269"/>
              <a:gd name="connsiteY34" fmla="*/ 97312 h 862458"/>
              <a:gd name="connsiteX35" fmla="*/ 0 w 181269"/>
              <a:gd name="connsiteY35" fmla="*/ 62013 h 862458"/>
            </a:gdLst>
            <a:rect l="l" t="t" r="r" b="b"/>
            <a:pathLst>
              <a:path w="181269" h="862458">
                <a:moveTo>
                  <a:pt x="90634" y="766099"/>
                </a:moveTo>
                <a:lnTo>
                  <a:pt x="181269" y="828112"/>
                </a:lnTo>
                <a:lnTo>
                  <a:pt x="181269" y="862458"/>
                </a:lnTo>
                <a:lnTo>
                  <a:pt x="90634" y="800444"/>
                </a:lnTo>
                <a:lnTo>
                  <a:pt x="0" y="862458"/>
                </a:lnTo>
                <a:lnTo>
                  <a:pt x="0" y="828112"/>
                </a:lnTo>
                <a:close/>
                <a:moveTo>
                  <a:pt x="90634" y="612497"/>
                </a:moveTo>
                <a:lnTo>
                  <a:pt x="181269" y="674510"/>
                </a:lnTo>
                <a:lnTo>
                  <a:pt x="181269" y="709810"/>
                </a:lnTo>
                <a:lnTo>
                  <a:pt x="90634" y="647797"/>
                </a:lnTo>
                <a:lnTo>
                  <a:pt x="0" y="709810"/>
                </a:lnTo>
                <a:lnTo>
                  <a:pt x="0" y="674510"/>
                </a:lnTo>
                <a:close/>
                <a:moveTo>
                  <a:pt x="90634" y="459850"/>
                </a:moveTo>
                <a:lnTo>
                  <a:pt x="181269" y="521863"/>
                </a:lnTo>
                <a:lnTo>
                  <a:pt x="181269" y="556209"/>
                </a:lnTo>
                <a:lnTo>
                  <a:pt x="90634" y="494196"/>
                </a:lnTo>
                <a:lnTo>
                  <a:pt x="0" y="556209"/>
                </a:lnTo>
                <a:lnTo>
                  <a:pt x="0" y="521863"/>
                </a:lnTo>
                <a:close/>
                <a:moveTo>
                  <a:pt x="90634" y="306248"/>
                </a:moveTo>
                <a:lnTo>
                  <a:pt x="181269" y="368261"/>
                </a:lnTo>
                <a:lnTo>
                  <a:pt x="181269" y="403561"/>
                </a:lnTo>
                <a:lnTo>
                  <a:pt x="90634" y="341548"/>
                </a:lnTo>
                <a:lnTo>
                  <a:pt x="0" y="403561"/>
                </a:lnTo>
                <a:lnTo>
                  <a:pt x="0" y="368261"/>
                </a:lnTo>
                <a:close/>
                <a:moveTo>
                  <a:pt x="90634" y="153601"/>
                </a:moveTo>
                <a:lnTo>
                  <a:pt x="181269" y="215614"/>
                </a:lnTo>
                <a:lnTo>
                  <a:pt x="181269" y="249960"/>
                </a:lnTo>
                <a:lnTo>
                  <a:pt x="90634" y="187946"/>
                </a:lnTo>
                <a:lnTo>
                  <a:pt x="0" y="249960"/>
                </a:lnTo>
                <a:lnTo>
                  <a:pt x="0" y="215614"/>
                </a:lnTo>
                <a:close/>
                <a:moveTo>
                  <a:pt x="90634" y="0"/>
                </a:moveTo>
                <a:lnTo>
                  <a:pt x="181269" y="62013"/>
                </a:lnTo>
                <a:lnTo>
                  <a:pt x="181269" y="97312"/>
                </a:lnTo>
                <a:lnTo>
                  <a:pt x="90634" y="35299"/>
                </a:lnTo>
                <a:lnTo>
                  <a:pt x="0" y="97312"/>
                </a:lnTo>
                <a:lnTo>
                  <a:pt x="0" y="62013"/>
                </a:lnTo>
                <a:close/>
              </a:path>
            </a:pathLst>
          </a:custGeom>
          <a:solidFill>
            <a:schemeClr val="bg1"/>
          </a:solidFill>
          <a:ln w="953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任意多边形: 形状 44"/>
          <p:cNvSpPr txBox="1"/>
          <p:nvPr/>
        </p:nvSpPr>
        <p:spPr>
          <a:xfrm rot="16200000" flipH="0" flipV="0">
            <a:off x="10830150" y="398453"/>
            <a:ext cx="117007" cy="1260492"/>
          </a:xfrm>
          <a:custGeom>
            <a:avLst/>
            <a:gdLst>
              <a:gd name="connsiteX0" fmla="*/ 214826 w 214826"/>
              <a:gd name="connsiteY0" fmla="*/ 2314273 h 2314273"/>
              <a:gd name="connsiteX1" fmla="*/ 0 w 214826"/>
              <a:gd name="connsiteY1" fmla="*/ 2314273 h 2314273"/>
              <a:gd name="connsiteX2" fmla="*/ 107413 w 214826"/>
              <a:gd name="connsiteY2" fmla="*/ 2129076 h 2314273"/>
              <a:gd name="connsiteX3" fmla="*/ 214826 w 214826"/>
              <a:gd name="connsiteY3" fmla="*/ 2010120 h 2314273"/>
              <a:gd name="connsiteX4" fmla="*/ 0 w 214826"/>
              <a:gd name="connsiteY4" fmla="*/ 2010120 h 2314273"/>
              <a:gd name="connsiteX5" fmla="*/ 107413 w 214826"/>
              <a:gd name="connsiteY5" fmla="*/ 1824924 h 2314273"/>
              <a:gd name="connsiteX6" fmla="*/ 214826 w 214826"/>
              <a:gd name="connsiteY6" fmla="*/ 1705966 h 2314273"/>
              <a:gd name="connsiteX7" fmla="*/ 0 w 214826"/>
              <a:gd name="connsiteY7" fmla="*/ 1705966 h 2314273"/>
              <a:gd name="connsiteX8" fmla="*/ 107413 w 214826"/>
              <a:gd name="connsiteY8" fmla="*/ 1520770 h 2314273"/>
              <a:gd name="connsiteX9" fmla="*/ 214826 w 214826"/>
              <a:gd name="connsiteY9" fmla="*/ 1401812 h 2314273"/>
              <a:gd name="connsiteX10" fmla="*/ 0 w 214826"/>
              <a:gd name="connsiteY10" fmla="*/ 1401812 h 2314273"/>
              <a:gd name="connsiteX11" fmla="*/ 107413 w 214826"/>
              <a:gd name="connsiteY11" fmla="*/ 1216616 h 2314273"/>
              <a:gd name="connsiteX12" fmla="*/ 214826 w 214826"/>
              <a:gd name="connsiteY12" fmla="*/ 1097658 h 2314273"/>
              <a:gd name="connsiteX13" fmla="*/ 0 w 214826"/>
              <a:gd name="connsiteY13" fmla="*/ 1097658 h 2314273"/>
              <a:gd name="connsiteX14" fmla="*/ 107413 w 214826"/>
              <a:gd name="connsiteY14" fmla="*/ 912462 h 2314273"/>
              <a:gd name="connsiteX15" fmla="*/ 214826 w 214826"/>
              <a:gd name="connsiteY15" fmla="*/ 793504 h 2314273"/>
              <a:gd name="connsiteX16" fmla="*/ 0 w 214826"/>
              <a:gd name="connsiteY16" fmla="*/ 793504 h 2314273"/>
              <a:gd name="connsiteX17" fmla="*/ 107413 w 214826"/>
              <a:gd name="connsiteY17" fmla="*/ 608308 h 2314273"/>
              <a:gd name="connsiteX18" fmla="*/ 214826 w 214826"/>
              <a:gd name="connsiteY18" fmla="*/ 489350 h 2314273"/>
              <a:gd name="connsiteX19" fmla="*/ 0 w 214826"/>
              <a:gd name="connsiteY19" fmla="*/ 489350 h 2314273"/>
              <a:gd name="connsiteX20" fmla="*/ 107413 w 214826"/>
              <a:gd name="connsiteY20" fmla="*/ 304154 h 2314273"/>
              <a:gd name="connsiteX21" fmla="*/ 214826 w 214826"/>
              <a:gd name="connsiteY21" fmla="*/ 185196 h 2314273"/>
              <a:gd name="connsiteX22" fmla="*/ 0 w 214826"/>
              <a:gd name="connsiteY22" fmla="*/ 185196 h 2314273"/>
              <a:gd name="connsiteX23" fmla="*/ 107413 w 214826"/>
              <a:gd name="connsiteY23" fmla="*/ 0 h 2314273"/>
            </a:gdLst>
            <a:rect l="l" t="t" r="r" b="b"/>
            <a:pathLst>
              <a:path w="214826" h="2314273">
                <a:moveTo>
                  <a:pt x="214826" y="2314273"/>
                </a:moveTo>
                <a:lnTo>
                  <a:pt x="0" y="2314273"/>
                </a:lnTo>
                <a:lnTo>
                  <a:pt x="107413" y="2129076"/>
                </a:lnTo>
                <a:close/>
                <a:moveTo>
                  <a:pt x="214826" y="2010120"/>
                </a:moveTo>
                <a:lnTo>
                  <a:pt x="0" y="2010120"/>
                </a:lnTo>
                <a:lnTo>
                  <a:pt x="107413" y="1824924"/>
                </a:lnTo>
                <a:close/>
                <a:moveTo>
                  <a:pt x="214826" y="1705966"/>
                </a:moveTo>
                <a:lnTo>
                  <a:pt x="0" y="1705966"/>
                </a:lnTo>
                <a:lnTo>
                  <a:pt x="107413" y="1520770"/>
                </a:lnTo>
                <a:close/>
                <a:moveTo>
                  <a:pt x="214826" y="1401812"/>
                </a:moveTo>
                <a:lnTo>
                  <a:pt x="0" y="1401812"/>
                </a:lnTo>
                <a:lnTo>
                  <a:pt x="107413" y="1216616"/>
                </a:lnTo>
                <a:close/>
                <a:moveTo>
                  <a:pt x="214826" y="1097658"/>
                </a:moveTo>
                <a:lnTo>
                  <a:pt x="0" y="1097658"/>
                </a:lnTo>
                <a:lnTo>
                  <a:pt x="107413" y="912462"/>
                </a:lnTo>
                <a:close/>
                <a:moveTo>
                  <a:pt x="214826" y="793504"/>
                </a:moveTo>
                <a:lnTo>
                  <a:pt x="0" y="793504"/>
                </a:lnTo>
                <a:lnTo>
                  <a:pt x="107413" y="608308"/>
                </a:lnTo>
                <a:close/>
                <a:moveTo>
                  <a:pt x="214826" y="489350"/>
                </a:moveTo>
                <a:lnTo>
                  <a:pt x="0" y="489350"/>
                </a:lnTo>
                <a:lnTo>
                  <a:pt x="107413" y="304154"/>
                </a:lnTo>
                <a:close/>
                <a:moveTo>
                  <a:pt x="214826" y="185196"/>
                </a:moveTo>
                <a:lnTo>
                  <a:pt x="0" y="185196"/>
                </a:lnTo>
                <a:lnTo>
                  <a:pt x="107413" y="0"/>
                </a:lnTo>
                <a:close/>
              </a:path>
            </a:pathLst>
          </a:custGeom>
          <a:noFill/>
          <a:ln w="12700" cap="sq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691922" y="2264171"/>
            <a:ext cx="795455" cy="45782"/>
          </a:xfrm>
          <a:custGeom>
            <a:avLst/>
            <a:gdLst>
              <a:gd name="connsiteX0" fmla="*/ 772564 w 795455"/>
              <a:gd name="connsiteY0" fmla="*/ 0 h 45782"/>
              <a:gd name="connsiteX1" fmla="*/ 795455 w 795455"/>
              <a:gd name="connsiteY1" fmla="*/ 22891 h 45782"/>
              <a:gd name="connsiteX2" fmla="*/ 772564 w 795455"/>
              <a:gd name="connsiteY2" fmla="*/ 45782 h 45782"/>
              <a:gd name="connsiteX3" fmla="*/ 749673 w 795455"/>
              <a:gd name="connsiteY3" fmla="*/ 22891 h 45782"/>
              <a:gd name="connsiteX4" fmla="*/ 772564 w 795455"/>
              <a:gd name="connsiteY4" fmla="*/ 0 h 45782"/>
              <a:gd name="connsiteX5" fmla="*/ 646665 w 795455"/>
              <a:gd name="connsiteY5" fmla="*/ 0 h 45782"/>
              <a:gd name="connsiteX6" fmla="*/ 669556 w 795455"/>
              <a:gd name="connsiteY6" fmla="*/ 22891 h 45782"/>
              <a:gd name="connsiteX7" fmla="*/ 646665 w 795455"/>
              <a:gd name="connsiteY7" fmla="*/ 45782 h 45782"/>
              <a:gd name="connsiteX8" fmla="*/ 623774 w 795455"/>
              <a:gd name="connsiteY8" fmla="*/ 22891 h 45782"/>
              <a:gd name="connsiteX9" fmla="*/ 646665 w 795455"/>
              <a:gd name="connsiteY9" fmla="*/ 0 h 45782"/>
              <a:gd name="connsiteX10" fmla="*/ 520766 w 795455"/>
              <a:gd name="connsiteY10" fmla="*/ 0 h 45782"/>
              <a:gd name="connsiteX11" fmla="*/ 543657 w 795455"/>
              <a:gd name="connsiteY11" fmla="*/ 22891 h 45782"/>
              <a:gd name="connsiteX12" fmla="*/ 520766 w 795455"/>
              <a:gd name="connsiteY12" fmla="*/ 45782 h 45782"/>
              <a:gd name="connsiteX13" fmla="*/ 497875 w 795455"/>
              <a:gd name="connsiteY13" fmla="*/ 22891 h 45782"/>
              <a:gd name="connsiteX14" fmla="*/ 520766 w 795455"/>
              <a:gd name="connsiteY14" fmla="*/ 0 h 45782"/>
              <a:gd name="connsiteX15" fmla="*/ 400589 w 795455"/>
              <a:gd name="connsiteY15" fmla="*/ 0 h 45782"/>
              <a:gd name="connsiteX16" fmla="*/ 423480 w 795455"/>
              <a:gd name="connsiteY16" fmla="*/ 22891 h 45782"/>
              <a:gd name="connsiteX17" fmla="*/ 400589 w 795455"/>
              <a:gd name="connsiteY17" fmla="*/ 45782 h 45782"/>
              <a:gd name="connsiteX18" fmla="*/ 377698 w 795455"/>
              <a:gd name="connsiteY18" fmla="*/ 22891 h 45782"/>
              <a:gd name="connsiteX19" fmla="*/ 400589 w 795455"/>
              <a:gd name="connsiteY19" fmla="*/ 0 h 45782"/>
              <a:gd name="connsiteX20" fmla="*/ 274690 w 795455"/>
              <a:gd name="connsiteY20" fmla="*/ 0 h 45782"/>
              <a:gd name="connsiteX21" fmla="*/ 297581 w 795455"/>
              <a:gd name="connsiteY21" fmla="*/ 22891 h 45782"/>
              <a:gd name="connsiteX22" fmla="*/ 274690 w 795455"/>
              <a:gd name="connsiteY22" fmla="*/ 45782 h 45782"/>
              <a:gd name="connsiteX23" fmla="*/ 251799 w 795455"/>
              <a:gd name="connsiteY23" fmla="*/ 22891 h 45782"/>
              <a:gd name="connsiteX24" fmla="*/ 274690 w 795455"/>
              <a:gd name="connsiteY24" fmla="*/ 0 h 45782"/>
              <a:gd name="connsiteX25" fmla="*/ 148790 w 795455"/>
              <a:gd name="connsiteY25" fmla="*/ 0 h 45782"/>
              <a:gd name="connsiteX26" fmla="*/ 171681 w 795455"/>
              <a:gd name="connsiteY26" fmla="*/ 22891 h 45782"/>
              <a:gd name="connsiteX27" fmla="*/ 148790 w 795455"/>
              <a:gd name="connsiteY27" fmla="*/ 45782 h 45782"/>
              <a:gd name="connsiteX28" fmla="*/ 125899 w 795455"/>
              <a:gd name="connsiteY28" fmla="*/ 22891 h 45782"/>
              <a:gd name="connsiteX29" fmla="*/ 148790 w 795455"/>
              <a:gd name="connsiteY29" fmla="*/ 0 h 45782"/>
              <a:gd name="connsiteX30" fmla="*/ 22891 w 795455"/>
              <a:gd name="connsiteY30" fmla="*/ 0 h 45782"/>
              <a:gd name="connsiteX31" fmla="*/ 45782 w 795455"/>
              <a:gd name="connsiteY31" fmla="*/ 22891 h 45782"/>
              <a:gd name="connsiteX32" fmla="*/ 22891 w 795455"/>
              <a:gd name="connsiteY32" fmla="*/ 45782 h 45782"/>
              <a:gd name="connsiteX33" fmla="*/ 0 w 795455"/>
              <a:gd name="connsiteY33" fmla="*/ 22891 h 45782"/>
              <a:gd name="connsiteX34" fmla="*/ 22891 w 795455"/>
              <a:gd name="connsiteY34" fmla="*/ 0 h 45782"/>
            </a:gdLst>
            <a:rect l="l" t="t" r="r" b="b"/>
            <a:pathLst>
              <a:path w="795455" h="45782">
                <a:moveTo>
                  <a:pt x="772564" y="0"/>
                </a:moveTo>
                <a:cubicBezTo>
                  <a:pt x="785206" y="0"/>
                  <a:pt x="795455" y="10249"/>
                  <a:pt x="795455" y="22891"/>
                </a:cubicBezTo>
                <a:cubicBezTo>
                  <a:pt x="795455" y="35533"/>
                  <a:pt x="785206" y="45782"/>
                  <a:pt x="772564" y="45782"/>
                </a:cubicBezTo>
                <a:cubicBezTo>
                  <a:pt x="759922" y="45782"/>
                  <a:pt x="749673" y="35533"/>
                  <a:pt x="749673" y="22891"/>
                </a:cubicBezTo>
                <a:cubicBezTo>
                  <a:pt x="749673" y="10249"/>
                  <a:pt x="759922" y="0"/>
                  <a:pt x="772564" y="0"/>
                </a:cubicBezTo>
                <a:close/>
                <a:moveTo>
                  <a:pt x="646665" y="0"/>
                </a:moveTo>
                <a:cubicBezTo>
                  <a:pt x="659307" y="0"/>
                  <a:pt x="669556" y="10249"/>
                  <a:pt x="669556" y="22891"/>
                </a:cubicBezTo>
                <a:cubicBezTo>
                  <a:pt x="669556" y="35533"/>
                  <a:pt x="659307" y="45782"/>
                  <a:pt x="646665" y="45782"/>
                </a:cubicBezTo>
                <a:cubicBezTo>
                  <a:pt x="634023" y="45782"/>
                  <a:pt x="623774" y="35533"/>
                  <a:pt x="623774" y="22891"/>
                </a:cubicBezTo>
                <a:cubicBezTo>
                  <a:pt x="623774" y="10249"/>
                  <a:pt x="634023" y="0"/>
                  <a:pt x="646665" y="0"/>
                </a:cubicBezTo>
                <a:close/>
                <a:moveTo>
                  <a:pt x="520766" y="0"/>
                </a:moveTo>
                <a:cubicBezTo>
                  <a:pt x="533408" y="0"/>
                  <a:pt x="543657" y="10249"/>
                  <a:pt x="543657" y="22891"/>
                </a:cubicBezTo>
                <a:cubicBezTo>
                  <a:pt x="543657" y="35533"/>
                  <a:pt x="533408" y="45782"/>
                  <a:pt x="520766" y="45782"/>
                </a:cubicBezTo>
                <a:cubicBezTo>
                  <a:pt x="508124" y="45782"/>
                  <a:pt x="497875" y="35533"/>
                  <a:pt x="497875" y="22891"/>
                </a:cubicBezTo>
                <a:cubicBezTo>
                  <a:pt x="497875" y="10249"/>
                  <a:pt x="508124" y="0"/>
                  <a:pt x="520766" y="0"/>
                </a:cubicBezTo>
                <a:close/>
                <a:moveTo>
                  <a:pt x="400589" y="0"/>
                </a:moveTo>
                <a:cubicBezTo>
                  <a:pt x="413231" y="0"/>
                  <a:pt x="423480" y="10249"/>
                  <a:pt x="423480" y="22891"/>
                </a:cubicBezTo>
                <a:cubicBezTo>
                  <a:pt x="423480" y="35533"/>
                  <a:pt x="413231" y="45782"/>
                  <a:pt x="400589" y="45782"/>
                </a:cubicBezTo>
                <a:cubicBezTo>
                  <a:pt x="387947" y="45782"/>
                  <a:pt x="377698" y="35533"/>
                  <a:pt x="377698" y="22891"/>
                </a:cubicBezTo>
                <a:cubicBezTo>
                  <a:pt x="377698" y="10249"/>
                  <a:pt x="387947" y="0"/>
                  <a:pt x="400589" y="0"/>
                </a:cubicBezTo>
                <a:close/>
                <a:moveTo>
                  <a:pt x="274690" y="0"/>
                </a:moveTo>
                <a:cubicBezTo>
                  <a:pt x="287332" y="0"/>
                  <a:pt x="297581" y="10249"/>
                  <a:pt x="297581" y="22891"/>
                </a:cubicBezTo>
                <a:cubicBezTo>
                  <a:pt x="297581" y="35533"/>
                  <a:pt x="287332" y="45782"/>
                  <a:pt x="274690" y="45782"/>
                </a:cubicBezTo>
                <a:cubicBezTo>
                  <a:pt x="262048" y="45782"/>
                  <a:pt x="251799" y="35533"/>
                  <a:pt x="251799" y="22891"/>
                </a:cubicBezTo>
                <a:cubicBezTo>
                  <a:pt x="251799" y="10249"/>
                  <a:pt x="262048" y="0"/>
                  <a:pt x="274690" y="0"/>
                </a:cubicBezTo>
                <a:close/>
                <a:moveTo>
                  <a:pt x="148790" y="0"/>
                </a:moveTo>
                <a:cubicBezTo>
                  <a:pt x="161432" y="0"/>
                  <a:pt x="171681" y="10249"/>
                  <a:pt x="171681" y="22891"/>
                </a:cubicBezTo>
                <a:cubicBezTo>
                  <a:pt x="171681" y="35533"/>
                  <a:pt x="161432" y="45782"/>
                  <a:pt x="148790" y="45782"/>
                </a:cubicBezTo>
                <a:cubicBezTo>
                  <a:pt x="136148" y="45782"/>
                  <a:pt x="125899" y="35533"/>
                  <a:pt x="125899" y="22891"/>
                </a:cubicBezTo>
                <a:cubicBezTo>
                  <a:pt x="125899" y="10249"/>
                  <a:pt x="136148" y="0"/>
                  <a:pt x="148790" y="0"/>
                </a:cubicBezTo>
                <a:close/>
                <a:moveTo>
                  <a:pt x="22891" y="0"/>
                </a:moveTo>
                <a:cubicBezTo>
                  <a:pt x="35533" y="0"/>
                  <a:pt x="45782" y="10249"/>
                  <a:pt x="45782" y="22891"/>
                </a:cubicBezTo>
                <a:cubicBezTo>
                  <a:pt x="45782" y="35533"/>
                  <a:pt x="35533" y="45782"/>
                  <a:pt x="22891" y="45782"/>
                </a:cubicBezTo>
                <a:cubicBezTo>
                  <a:pt x="10249" y="45782"/>
                  <a:pt x="0" y="35533"/>
                  <a:pt x="0" y="22891"/>
                </a:cubicBezTo>
                <a:cubicBezTo>
                  <a:pt x="0" y="10249"/>
                  <a:pt x="10249" y="0"/>
                  <a:pt x="22891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635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919631" y="1783062"/>
            <a:ext cx="1008000" cy="1008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solidFill>
            <a:schemeClr val="accent1">
              <a:alpha val="8000"/>
            </a:schemeClr>
          </a:solidFill>
          <a:ln w="635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009630" y="1873062"/>
            <a:ext cx="828000" cy="828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solidFill>
            <a:schemeClr val="accent1"/>
          </a:solidFill>
          <a:ln w="635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225630" y="2089062"/>
            <a:ext cx="396000" cy="39600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251670" y="1783062"/>
            <a:ext cx="1008000" cy="1008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solidFill>
            <a:schemeClr val="accent2">
              <a:alpha val="8000"/>
            </a:schemeClr>
          </a:solidFill>
          <a:ln w="635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341670" y="1873062"/>
            <a:ext cx="828000" cy="828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solidFill>
            <a:schemeClr val="accent2"/>
          </a:solidFill>
          <a:ln w="635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557699" y="2089062"/>
            <a:ext cx="395942" cy="396000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57258" y="2881062"/>
            <a:ext cx="4732746" cy="86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4ED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産業自動化の推進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057258" y="3833962"/>
            <a:ext cx="4732746" cy="17362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コスト上昇、労働力不足、変化する顧客需要への対応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389296" y="2881062"/>
            <a:ext cx="4732746" cy="86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4A0F1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ルールベース vs 学習ベースのロボット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389296" y="3833962"/>
            <a:ext cx="4732746" cy="17362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ある程度の変動を伴うタスクの実行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製造業・産業プロセス</a:t>
            </a:r>
            <a:endParaRPr kumimoji="1" lang="zh-CN" altLang="en-US"/>
          </a:p>
        </p:txBody>
      </p:sp>
      <p:grpSp>
        <p:nvGrpSpPr>
          <p:cNvPr id="15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6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087419" y="2079209"/>
            <a:ext cx="7920000" cy="3060000"/>
          </a:xfrm>
          <a:prstGeom prst="round2DiagRect">
            <a:avLst/>
          </a:prstGeom>
          <a:solidFill>
            <a:schemeClr val="bg1">
              <a:lumMod val="95000"/>
            </a:schemeClr>
          </a:solidFill>
          <a:ln w="12700" cap="rnd">
            <a:solidFill>
              <a:schemeClr val="bg1">
                <a:lumMod val="95000"/>
              </a:schemeClr>
            </a:solidFill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777641" y="1997975"/>
            <a:ext cx="314240" cy="314240"/>
          </a:xfrm>
          <a:custGeom>
            <a:avLst/>
            <a:gdLst>
              <a:gd name="connsiteX0" fmla="*/ 0 w 1152000"/>
              <a:gd name="connsiteY0" fmla="*/ 0 h 1152001"/>
              <a:gd name="connsiteX1" fmla="*/ 1152000 w 1152000"/>
              <a:gd name="connsiteY1" fmla="*/ 0 h 1152001"/>
              <a:gd name="connsiteX2" fmla="*/ 1152000 w 1152000"/>
              <a:gd name="connsiteY2" fmla="*/ 1 h 1152001"/>
              <a:gd name="connsiteX3" fmla="*/ 1152000 w 1152000"/>
              <a:gd name="connsiteY3" fmla="*/ 504000 h 1152001"/>
              <a:gd name="connsiteX4" fmla="*/ 1152000 w 1152000"/>
              <a:gd name="connsiteY4" fmla="*/ 1152001 h 1152001"/>
              <a:gd name="connsiteX5" fmla="*/ 648000 w 1152000"/>
              <a:gd name="connsiteY5" fmla="*/ 1152001 h 1152001"/>
              <a:gd name="connsiteX6" fmla="*/ 648000 w 1152000"/>
              <a:gd name="connsiteY6" fmla="*/ 504000 h 1152001"/>
              <a:gd name="connsiteX7" fmla="*/ 0 w 1152000"/>
              <a:gd name="connsiteY7" fmla="*/ 504000 h 1152001"/>
            </a:gdLst>
            <a:rect l="l" t="t" r="r" b="b"/>
            <a:pathLst>
              <a:path w="1152000" h="1152001">
                <a:moveTo>
                  <a:pt x="0" y="0"/>
                </a:moveTo>
                <a:lnTo>
                  <a:pt x="1152000" y="0"/>
                </a:lnTo>
                <a:lnTo>
                  <a:pt x="1152000" y="1"/>
                </a:lnTo>
                <a:lnTo>
                  <a:pt x="1152000" y="504000"/>
                </a:lnTo>
                <a:lnTo>
                  <a:pt x="1152000" y="1152001"/>
                </a:lnTo>
                <a:lnTo>
                  <a:pt x="648000" y="1152001"/>
                </a:lnTo>
                <a:lnTo>
                  <a:pt x="648000" y="504000"/>
                </a:lnTo>
                <a:lnTo>
                  <a:pt x="0" y="5040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dist="127000" blurRad="254000" dir="8100000" sx="100000" sy="100000" kx="0" ky="0" algn="tr" rotWithShape="0">
              <a:schemeClr val="tx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537419" y="3327826"/>
            <a:ext cx="7020000" cy="14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診断支援、外科手術、治療精度の向上、看護・ケア・サポートサービス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537419" y="2414913"/>
            <a:ext cx="7020000" cy="8811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デバイスやロボットの広範な応用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ヘルスケア</a:t>
            </a:r>
            <a:endParaRPr kumimoji="1" lang="zh-CN" altLang="en-US"/>
          </a:p>
        </p:txBody>
      </p:sp>
      <p:grpSp>
        <p:nvGrpSpPr>
          <p:cNvPr id="8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9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w="885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w="885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w="885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w="885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w="885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w="8855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交通流の最適化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モビリティ提供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公共安全の向上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ロボットが都市の重要なサービス提供を支援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スマートシティ・スマートホーム</a:t>
            </a:r>
            <a:endParaRPr kumimoji="1" lang="zh-CN" altLang="en-US"/>
          </a:p>
        </p:txBody>
      </p:sp>
      <p:grpSp>
        <p:nvGrpSpPr>
          <p:cNvPr id="22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23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2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6" t="0" r="8737" b="8552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平行四边形 1"/>
          <p:cNvSpPr txBox="1"/>
          <p:nvPr/>
        </p:nvSpPr>
        <p:spPr>
          <a:xfrm rot="0" flipH="0" flipV="0">
            <a:off x="96312" y="612340"/>
            <a:ext cx="2682152" cy="51796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平行四边形 2"/>
          <p:cNvSpPr txBox="1"/>
          <p:nvPr/>
        </p:nvSpPr>
        <p:spPr>
          <a:xfrm rot="0" flipH="0" flipV="0">
            <a:off x="514287" y="1089789"/>
            <a:ext cx="763929" cy="81022"/>
          </a:xfrm>
          <a:prstGeom prst="parallelogram">
            <a:avLst/>
          </a:prstGeom>
          <a:gradFill>
            <a:gsLst>
              <a:gs pos="24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任意多边形: 形状 3"/>
          <p:cNvSpPr txBox="1"/>
          <p:nvPr/>
        </p:nvSpPr>
        <p:spPr>
          <a:xfrm rot="0" flipH="0" flipV="0">
            <a:off x="489946" y="787404"/>
            <a:ext cx="1570284" cy="1949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PPT-6"/>
          <p:cNvSpPr txBox="1"/>
          <p:nvPr/>
        </p:nvSpPr>
        <p:spPr>
          <a:xfrm rot="5400000" flipH="1" flipV="0">
            <a:off x="2599578" y="569519"/>
            <a:ext cx="93722" cy="620924"/>
          </a:xfrm>
          <a:custGeom>
            <a:avLst/>
            <a:gdLst>
              <a:gd name="connsiteX0" fmla="*/ 90634 w 181269"/>
              <a:gd name="connsiteY0" fmla="*/ 766099 h 862458"/>
              <a:gd name="connsiteX1" fmla="*/ 181269 w 181269"/>
              <a:gd name="connsiteY1" fmla="*/ 828112 h 862458"/>
              <a:gd name="connsiteX2" fmla="*/ 181269 w 181269"/>
              <a:gd name="connsiteY2" fmla="*/ 862458 h 862458"/>
              <a:gd name="connsiteX3" fmla="*/ 90634 w 181269"/>
              <a:gd name="connsiteY3" fmla="*/ 800444 h 862458"/>
              <a:gd name="connsiteX4" fmla="*/ 0 w 181269"/>
              <a:gd name="connsiteY4" fmla="*/ 862458 h 862458"/>
              <a:gd name="connsiteX5" fmla="*/ 0 w 181269"/>
              <a:gd name="connsiteY5" fmla="*/ 828112 h 862458"/>
              <a:gd name="connsiteX6" fmla="*/ 90634 w 181269"/>
              <a:gd name="connsiteY6" fmla="*/ 612497 h 862458"/>
              <a:gd name="connsiteX7" fmla="*/ 181269 w 181269"/>
              <a:gd name="connsiteY7" fmla="*/ 674510 h 862458"/>
              <a:gd name="connsiteX8" fmla="*/ 181269 w 181269"/>
              <a:gd name="connsiteY8" fmla="*/ 709810 h 862458"/>
              <a:gd name="connsiteX9" fmla="*/ 90634 w 181269"/>
              <a:gd name="connsiteY9" fmla="*/ 647797 h 862458"/>
              <a:gd name="connsiteX10" fmla="*/ 0 w 181269"/>
              <a:gd name="connsiteY10" fmla="*/ 709810 h 862458"/>
              <a:gd name="connsiteX11" fmla="*/ 0 w 181269"/>
              <a:gd name="connsiteY11" fmla="*/ 674510 h 862458"/>
              <a:gd name="connsiteX12" fmla="*/ 90634 w 181269"/>
              <a:gd name="connsiteY12" fmla="*/ 459850 h 862458"/>
              <a:gd name="connsiteX13" fmla="*/ 181269 w 181269"/>
              <a:gd name="connsiteY13" fmla="*/ 521863 h 862458"/>
              <a:gd name="connsiteX14" fmla="*/ 181269 w 181269"/>
              <a:gd name="connsiteY14" fmla="*/ 556209 h 862458"/>
              <a:gd name="connsiteX15" fmla="*/ 90634 w 181269"/>
              <a:gd name="connsiteY15" fmla="*/ 494196 h 862458"/>
              <a:gd name="connsiteX16" fmla="*/ 0 w 181269"/>
              <a:gd name="connsiteY16" fmla="*/ 556209 h 862458"/>
              <a:gd name="connsiteX17" fmla="*/ 0 w 181269"/>
              <a:gd name="connsiteY17" fmla="*/ 521863 h 862458"/>
              <a:gd name="connsiteX18" fmla="*/ 90634 w 181269"/>
              <a:gd name="connsiteY18" fmla="*/ 306248 h 862458"/>
              <a:gd name="connsiteX19" fmla="*/ 181269 w 181269"/>
              <a:gd name="connsiteY19" fmla="*/ 368261 h 862458"/>
              <a:gd name="connsiteX20" fmla="*/ 181269 w 181269"/>
              <a:gd name="connsiteY20" fmla="*/ 403561 h 862458"/>
              <a:gd name="connsiteX21" fmla="*/ 90634 w 181269"/>
              <a:gd name="connsiteY21" fmla="*/ 341548 h 862458"/>
              <a:gd name="connsiteX22" fmla="*/ 0 w 181269"/>
              <a:gd name="connsiteY22" fmla="*/ 403561 h 862458"/>
              <a:gd name="connsiteX23" fmla="*/ 0 w 181269"/>
              <a:gd name="connsiteY23" fmla="*/ 368261 h 862458"/>
              <a:gd name="connsiteX24" fmla="*/ 90634 w 181269"/>
              <a:gd name="connsiteY24" fmla="*/ 153601 h 862458"/>
              <a:gd name="connsiteX25" fmla="*/ 181269 w 181269"/>
              <a:gd name="connsiteY25" fmla="*/ 215614 h 862458"/>
              <a:gd name="connsiteX26" fmla="*/ 181269 w 181269"/>
              <a:gd name="connsiteY26" fmla="*/ 249960 h 862458"/>
              <a:gd name="connsiteX27" fmla="*/ 90634 w 181269"/>
              <a:gd name="connsiteY27" fmla="*/ 187946 h 862458"/>
              <a:gd name="connsiteX28" fmla="*/ 0 w 181269"/>
              <a:gd name="connsiteY28" fmla="*/ 249960 h 862458"/>
              <a:gd name="connsiteX29" fmla="*/ 0 w 181269"/>
              <a:gd name="connsiteY29" fmla="*/ 215614 h 862458"/>
              <a:gd name="connsiteX30" fmla="*/ 90634 w 181269"/>
              <a:gd name="connsiteY30" fmla="*/ 0 h 862458"/>
              <a:gd name="connsiteX31" fmla="*/ 181269 w 181269"/>
              <a:gd name="connsiteY31" fmla="*/ 62013 h 862458"/>
              <a:gd name="connsiteX32" fmla="*/ 181269 w 181269"/>
              <a:gd name="connsiteY32" fmla="*/ 97312 h 862458"/>
              <a:gd name="connsiteX33" fmla="*/ 90634 w 181269"/>
              <a:gd name="connsiteY33" fmla="*/ 35299 h 862458"/>
              <a:gd name="connsiteX34" fmla="*/ 0 w 181269"/>
              <a:gd name="connsiteY34" fmla="*/ 97312 h 862458"/>
              <a:gd name="connsiteX35" fmla="*/ 0 w 181269"/>
              <a:gd name="connsiteY35" fmla="*/ 62013 h 862458"/>
            </a:gdLst>
            <a:rect l="l" t="t" r="r" b="b"/>
            <a:pathLst>
              <a:path w="181269" h="862458">
                <a:moveTo>
                  <a:pt x="90634" y="766099"/>
                </a:moveTo>
                <a:lnTo>
                  <a:pt x="181269" y="828112"/>
                </a:lnTo>
                <a:lnTo>
                  <a:pt x="181269" y="862458"/>
                </a:lnTo>
                <a:lnTo>
                  <a:pt x="90634" y="800444"/>
                </a:lnTo>
                <a:lnTo>
                  <a:pt x="0" y="862458"/>
                </a:lnTo>
                <a:lnTo>
                  <a:pt x="0" y="828112"/>
                </a:lnTo>
                <a:close/>
                <a:moveTo>
                  <a:pt x="90634" y="612497"/>
                </a:moveTo>
                <a:lnTo>
                  <a:pt x="181269" y="674510"/>
                </a:lnTo>
                <a:lnTo>
                  <a:pt x="181269" y="709810"/>
                </a:lnTo>
                <a:lnTo>
                  <a:pt x="90634" y="647797"/>
                </a:lnTo>
                <a:lnTo>
                  <a:pt x="0" y="709810"/>
                </a:lnTo>
                <a:lnTo>
                  <a:pt x="0" y="674510"/>
                </a:lnTo>
                <a:close/>
                <a:moveTo>
                  <a:pt x="90634" y="459850"/>
                </a:moveTo>
                <a:lnTo>
                  <a:pt x="181269" y="521863"/>
                </a:lnTo>
                <a:lnTo>
                  <a:pt x="181269" y="556209"/>
                </a:lnTo>
                <a:lnTo>
                  <a:pt x="90634" y="494196"/>
                </a:lnTo>
                <a:lnTo>
                  <a:pt x="0" y="556209"/>
                </a:lnTo>
                <a:lnTo>
                  <a:pt x="0" y="521863"/>
                </a:lnTo>
                <a:close/>
                <a:moveTo>
                  <a:pt x="90634" y="306248"/>
                </a:moveTo>
                <a:lnTo>
                  <a:pt x="181269" y="368261"/>
                </a:lnTo>
                <a:lnTo>
                  <a:pt x="181269" y="403561"/>
                </a:lnTo>
                <a:lnTo>
                  <a:pt x="90634" y="341548"/>
                </a:lnTo>
                <a:lnTo>
                  <a:pt x="0" y="403561"/>
                </a:lnTo>
                <a:lnTo>
                  <a:pt x="0" y="368261"/>
                </a:lnTo>
                <a:close/>
                <a:moveTo>
                  <a:pt x="90634" y="153601"/>
                </a:moveTo>
                <a:lnTo>
                  <a:pt x="181269" y="215614"/>
                </a:lnTo>
                <a:lnTo>
                  <a:pt x="181269" y="249960"/>
                </a:lnTo>
                <a:lnTo>
                  <a:pt x="90634" y="187946"/>
                </a:lnTo>
                <a:lnTo>
                  <a:pt x="0" y="249960"/>
                </a:lnTo>
                <a:lnTo>
                  <a:pt x="0" y="215614"/>
                </a:lnTo>
                <a:close/>
                <a:moveTo>
                  <a:pt x="90634" y="0"/>
                </a:moveTo>
                <a:lnTo>
                  <a:pt x="181269" y="62013"/>
                </a:lnTo>
                <a:lnTo>
                  <a:pt x="181269" y="97312"/>
                </a:lnTo>
                <a:lnTo>
                  <a:pt x="90634" y="35299"/>
                </a:lnTo>
                <a:lnTo>
                  <a:pt x="0" y="97312"/>
                </a:lnTo>
                <a:lnTo>
                  <a:pt x="0" y="62013"/>
                </a:lnTo>
                <a:close/>
              </a:path>
            </a:pathLst>
          </a:custGeom>
          <a:solidFill>
            <a:schemeClr val="bg1"/>
          </a:solidFill>
          <a:ln w="953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任意多边形: 形状 5"/>
          <p:cNvSpPr txBox="1"/>
          <p:nvPr/>
        </p:nvSpPr>
        <p:spPr>
          <a:xfrm rot="16200000" flipH="0" flipV="0">
            <a:off x="10830150" y="398453"/>
            <a:ext cx="117007" cy="1260492"/>
          </a:xfrm>
          <a:custGeom>
            <a:avLst/>
            <a:gdLst>
              <a:gd name="connsiteX0" fmla="*/ 214826 w 214826"/>
              <a:gd name="connsiteY0" fmla="*/ 2314273 h 2314273"/>
              <a:gd name="connsiteX1" fmla="*/ 0 w 214826"/>
              <a:gd name="connsiteY1" fmla="*/ 2314273 h 2314273"/>
              <a:gd name="connsiteX2" fmla="*/ 107413 w 214826"/>
              <a:gd name="connsiteY2" fmla="*/ 2129076 h 2314273"/>
              <a:gd name="connsiteX3" fmla="*/ 214826 w 214826"/>
              <a:gd name="connsiteY3" fmla="*/ 2010120 h 2314273"/>
              <a:gd name="connsiteX4" fmla="*/ 0 w 214826"/>
              <a:gd name="connsiteY4" fmla="*/ 2010120 h 2314273"/>
              <a:gd name="connsiteX5" fmla="*/ 107413 w 214826"/>
              <a:gd name="connsiteY5" fmla="*/ 1824924 h 2314273"/>
              <a:gd name="connsiteX6" fmla="*/ 214826 w 214826"/>
              <a:gd name="connsiteY6" fmla="*/ 1705966 h 2314273"/>
              <a:gd name="connsiteX7" fmla="*/ 0 w 214826"/>
              <a:gd name="connsiteY7" fmla="*/ 1705966 h 2314273"/>
              <a:gd name="connsiteX8" fmla="*/ 107413 w 214826"/>
              <a:gd name="connsiteY8" fmla="*/ 1520770 h 2314273"/>
              <a:gd name="connsiteX9" fmla="*/ 214826 w 214826"/>
              <a:gd name="connsiteY9" fmla="*/ 1401812 h 2314273"/>
              <a:gd name="connsiteX10" fmla="*/ 0 w 214826"/>
              <a:gd name="connsiteY10" fmla="*/ 1401812 h 2314273"/>
              <a:gd name="connsiteX11" fmla="*/ 107413 w 214826"/>
              <a:gd name="connsiteY11" fmla="*/ 1216616 h 2314273"/>
              <a:gd name="connsiteX12" fmla="*/ 214826 w 214826"/>
              <a:gd name="connsiteY12" fmla="*/ 1097658 h 2314273"/>
              <a:gd name="connsiteX13" fmla="*/ 0 w 214826"/>
              <a:gd name="connsiteY13" fmla="*/ 1097658 h 2314273"/>
              <a:gd name="connsiteX14" fmla="*/ 107413 w 214826"/>
              <a:gd name="connsiteY14" fmla="*/ 912462 h 2314273"/>
              <a:gd name="connsiteX15" fmla="*/ 214826 w 214826"/>
              <a:gd name="connsiteY15" fmla="*/ 793504 h 2314273"/>
              <a:gd name="connsiteX16" fmla="*/ 0 w 214826"/>
              <a:gd name="connsiteY16" fmla="*/ 793504 h 2314273"/>
              <a:gd name="connsiteX17" fmla="*/ 107413 w 214826"/>
              <a:gd name="connsiteY17" fmla="*/ 608308 h 2314273"/>
              <a:gd name="connsiteX18" fmla="*/ 214826 w 214826"/>
              <a:gd name="connsiteY18" fmla="*/ 489350 h 2314273"/>
              <a:gd name="connsiteX19" fmla="*/ 0 w 214826"/>
              <a:gd name="connsiteY19" fmla="*/ 489350 h 2314273"/>
              <a:gd name="connsiteX20" fmla="*/ 107413 w 214826"/>
              <a:gd name="connsiteY20" fmla="*/ 304154 h 2314273"/>
              <a:gd name="connsiteX21" fmla="*/ 214826 w 214826"/>
              <a:gd name="connsiteY21" fmla="*/ 185196 h 2314273"/>
              <a:gd name="connsiteX22" fmla="*/ 0 w 214826"/>
              <a:gd name="connsiteY22" fmla="*/ 185196 h 2314273"/>
              <a:gd name="connsiteX23" fmla="*/ 107413 w 214826"/>
              <a:gd name="connsiteY23" fmla="*/ 0 h 2314273"/>
            </a:gdLst>
            <a:rect l="l" t="t" r="r" b="b"/>
            <a:pathLst>
              <a:path w="214826" h="2314273">
                <a:moveTo>
                  <a:pt x="214826" y="2314273"/>
                </a:moveTo>
                <a:lnTo>
                  <a:pt x="0" y="2314273"/>
                </a:lnTo>
                <a:lnTo>
                  <a:pt x="107413" y="2129076"/>
                </a:lnTo>
                <a:close/>
                <a:moveTo>
                  <a:pt x="214826" y="2010120"/>
                </a:moveTo>
                <a:lnTo>
                  <a:pt x="0" y="2010120"/>
                </a:lnTo>
                <a:lnTo>
                  <a:pt x="107413" y="1824924"/>
                </a:lnTo>
                <a:close/>
                <a:moveTo>
                  <a:pt x="214826" y="1705966"/>
                </a:moveTo>
                <a:lnTo>
                  <a:pt x="0" y="1705966"/>
                </a:lnTo>
                <a:lnTo>
                  <a:pt x="107413" y="1520770"/>
                </a:lnTo>
                <a:close/>
                <a:moveTo>
                  <a:pt x="214826" y="1401812"/>
                </a:moveTo>
                <a:lnTo>
                  <a:pt x="0" y="1401812"/>
                </a:lnTo>
                <a:lnTo>
                  <a:pt x="107413" y="1216616"/>
                </a:lnTo>
                <a:close/>
                <a:moveTo>
                  <a:pt x="214826" y="1097658"/>
                </a:moveTo>
                <a:lnTo>
                  <a:pt x="0" y="1097658"/>
                </a:lnTo>
                <a:lnTo>
                  <a:pt x="107413" y="912462"/>
                </a:lnTo>
                <a:close/>
                <a:moveTo>
                  <a:pt x="214826" y="793504"/>
                </a:moveTo>
                <a:lnTo>
                  <a:pt x="0" y="793504"/>
                </a:lnTo>
                <a:lnTo>
                  <a:pt x="107413" y="608308"/>
                </a:lnTo>
                <a:close/>
                <a:moveTo>
                  <a:pt x="214826" y="489350"/>
                </a:moveTo>
                <a:lnTo>
                  <a:pt x="0" y="489350"/>
                </a:lnTo>
                <a:lnTo>
                  <a:pt x="107413" y="304154"/>
                </a:lnTo>
                <a:close/>
                <a:moveTo>
                  <a:pt x="214826" y="185196"/>
                </a:moveTo>
                <a:lnTo>
                  <a:pt x="0" y="185196"/>
                </a:lnTo>
                <a:lnTo>
                  <a:pt x="107413" y="0"/>
                </a:lnTo>
                <a:close/>
              </a:path>
            </a:pathLst>
          </a:custGeom>
          <a:noFill/>
          <a:ln w="12700" cap="sq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平行四边形 6"/>
          <p:cNvSpPr txBox="1"/>
          <p:nvPr/>
        </p:nvSpPr>
        <p:spPr>
          <a:xfrm rot="0" flipH="0" flipV="0">
            <a:off x="2107991" y="1971040"/>
            <a:ext cx="12468931" cy="240792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AIPPT10"/>
          <p:cNvSpPr txBox="1"/>
          <p:nvPr/>
        </p:nvSpPr>
        <p:spPr>
          <a:xfrm rot="0" flipH="0" flipV="0">
            <a:off x="4069080" y="2148840"/>
            <a:ext cx="7533640" cy="2064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最新の業界動向</a:t>
            </a:r>
            <a:endParaRPr kumimoji="1" lang="zh-CN" altLang="en-US"/>
          </a:p>
        </p:txBody>
      </p:sp>
      <p:sp>
        <p:nvSpPr>
          <p:cNvPr id="10" name="平行四边形 14"/>
          <p:cNvSpPr txBox="1"/>
          <p:nvPr/>
        </p:nvSpPr>
        <p:spPr>
          <a:xfrm rot="0" flipH="0" flipV="0">
            <a:off x="1584960" y="2901122"/>
            <a:ext cx="2438400" cy="518160"/>
          </a:xfrm>
          <a:prstGeom prst="parallelogram">
            <a:avLst>
              <a:gd name="adj" fmla="val 36765"/>
            </a:avLst>
          </a:prstGeom>
          <a:gradFill>
            <a:gsLst>
              <a:gs pos="10000">
                <a:schemeClr val="accent1"/>
              </a:gs>
              <a:gs pos="91000">
                <a:schemeClr val="accent2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AIPPT10"/>
          <p:cNvSpPr txBox="1"/>
          <p:nvPr/>
        </p:nvSpPr>
        <p:spPr>
          <a:xfrm rot="0" flipH="0" flipV="0">
            <a:off x="1938920" y="2882410"/>
            <a:ext cx="668598" cy="5555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Part</a:t>
            </a:r>
            <a:endParaRPr kumimoji="1" lang="zh-CN" altLang="en-US"/>
          </a:p>
        </p:txBody>
      </p:sp>
      <p:sp>
        <p:nvSpPr>
          <p:cNvPr id="12" name="AIPPT10"/>
          <p:cNvSpPr txBox="1"/>
          <p:nvPr/>
        </p:nvSpPr>
        <p:spPr>
          <a:xfrm rot="0" flipH="0" flipV="0">
            <a:off x="2459782" y="2882410"/>
            <a:ext cx="668598" cy="5555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04</a:t>
            </a:r>
            <a:endParaRPr kumimoji="1" lang="zh-CN" altLang="en-US"/>
          </a:p>
        </p:txBody>
      </p:sp>
      <p:cxnSp>
        <p:nvCxnSpPr>
          <p:cNvPr id="13" name="直接箭头连接符 19"/>
          <p:cNvCxnSpPr/>
          <p:nvPr/>
        </p:nvCxnSpPr>
        <p:spPr>
          <a:xfrm rot="0" flipH="0" flipV="0">
            <a:off x="3212592" y="3160202"/>
            <a:ext cx="432816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prstDash val="solid"/>
            <a:miter/>
            <a:headEnd w="lg" len="med"/>
            <a:tailEnd type="triangle"/>
          </a:ln>
        </p:spPr>
      </p:cxn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58469" t="41" r="0" b="41"/>
          <a:stretch>
            <a:fillRect/>
          </a:stretch>
        </p:blipFill>
        <p:spPr>
          <a:xfrm rot="0" flipH="0" flipV="0">
            <a:off x="7915654" y="0"/>
            <a:ext cx="4276346" cy="6858000"/>
          </a:xfrm>
          <a:custGeom>
            <a:avLst/>
            <a:gdLst/>
            <a:rect l="l" t="t" r="r" b="b"/>
            <a:pathLst>
              <a:path w="4276346" h="6858000">
                <a:moveTo>
                  <a:pt x="0" y="0"/>
                </a:moveTo>
                <a:lnTo>
                  <a:pt x="4276346" y="0"/>
                </a:lnTo>
                <a:lnTo>
                  <a:pt x="4276346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660400" y="2443480"/>
            <a:ext cx="8445500" cy="3439595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32089" y="2633617"/>
            <a:ext cx="617036" cy="6170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063352" y="2633617"/>
            <a:ext cx="617036" cy="6170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42141" y="2768382"/>
            <a:ext cx="396931" cy="347507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non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171933" y="2742199"/>
            <a:ext cx="399873" cy="399873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  <a:effectLst/>
        </p:spPr>
        <p:txBody>
          <a:bodyPr vert="horz" wrap="non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793017" y="2788247"/>
            <a:ext cx="3042857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提供サービス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063349" y="3365657"/>
            <a:ext cx="3775851" cy="21715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データ前処理、シミュレーションデータ生成、モデル訓練評価、ロボット強化学習、シミュレーションテスト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648782" y="2788247"/>
            <a:ext cx="3042857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50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アリババクラウドとNVIDIAの協力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927250" y="3361826"/>
            <a:ext cx="3759050" cy="2181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AIプラットフォームPAIにNVIDIAのPhysical AIソフトウェアスタック統合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19637" y="2062580"/>
            <a:ext cx="93815" cy="938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268520" y="2062580"/>
            <a:ext cx="93815" cy="9381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417403" y="2062580"/>
            <a:ext cx="93815" cy="9381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0400" y="2062580"/>
            <a:ext cx="93815" cy="938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09283" y="2062580"/>
            <a:ext cx="93815" cy="9381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58166" y="2062580"/>
            <a:ext cx="93815" cy="9381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企業間の戦略的提携</a:t>
            </a:r>
            <a:endParaRPr kumimoji="1" lang="zh-CN" altLang="en-US"/>
          </a:p>
        </p:txBody>
      </p:sp>
      <p:grpSp>
        <p:nvGrpSpPr>
          <p:cNvPr id="20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21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554900"/>
            <a:ext cx="4975860" cy="4588775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543040" y="1554900"/>
            <a:ext cx="4975860" cy="4588775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203744" y="1779048"/>
            <a:ext cx="1575414" cy="1575414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0700000" flipH="0" flipV="0">
            <a:off x="7936231" y="2554704"/>
            <a:ext cx="2189478" cy="499181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715712" y="2306864"/>
            <a:ext cx="551478" cy="519782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321104" y="1779048"/>
            <a:ext cx="1575414" cy="1575414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0700000" flipH="0" flipV="0">
            <a:off x="2053591" y="2554704"/>
            <a:ext cx="2189478" cy="499181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2854261" y="2291015"/>
            <a:ext cx="509101" cy="551478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63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92759" y="3451860"/>
            <a:ext cx="4676422" cy="6859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安全・セキュリティ要件とコストの障壁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692759" y="4238201"/>
            <a:ext cx="4673741" cy="16901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採用速度の制限要因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10119" y="3451860"/>
            <a:ext cx="4676422" cy="6859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デロイトの調査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10119" y="4238201"/>
            <a:ext cx="4676281" cy="16901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製造業、物流、ヘルスケア、農業などでの牽引力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市場予測と採用状況</a:t>
            </a:r>
            <a:endParaRPr kumimoji="1" lang="zh-CN" altLang="en-US"/>
          </a:p>
        </p:txBody>
      </p:sp>
      <p:grpSp>
        <p:nvGrpSpPr>
          <p:cNvPr id="16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7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2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6" t="0" r="8737" b="8552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平行四边形 1"/>
          <p:cNvSpPr txBox="1"/>
          <p:nvPr/>
        </p:nvSpPr>
        <p:spPr>
          <a:xfrm rot="0" flipH="0" flipV="0">
            <a:off x="96312" y="612340"/>
            <a:ext cx="2682152" cy="51796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平行四边形 2"/>
          <p:cNvSpPr txBox="1"/>
          <p:nvPr/>
        </p:nvSpPr>
        <p:spPr>
          <a:xfrm rot="0" flipH="0" flipV="0">
            <a:off x="514287" y="1089789"/>
            <a:ext cx="763929" cy="81022"/>
          </a:xfrm>
          <a:prstGeom prst="parallelogram">
            <a:avLst/>
          </a:prstGeom>
          <a:gradFill>
            <a:gsLst>
              <a:gs pos="24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任意多边形: 形状 3"/>
          <p:cNvSpPr txBox="1"/>
          <p:nvPr/>
        </p:nvSpPr>
        <p:spPr>
          <a:xfrm rot="0" flipH="0" flipV="0">
            <a:off x="489946" y="787404"/>
            <a:ext cx="1570284" cy="1949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PPT-6"/>
          <p:cNvSpPr txBox="1"/>
          <p:nvPr/>
        </p:nvSpPr>
        <p:spPr>
          <a:xfrm rot="5400000" flipH="1" flipV="0">
            <a:off x="2599578" y="569519"/>
            <a:ext cx="93722" cy="620924"/>
          </a:xfrm>
          <a:custGeom>
            <a:avLst/>
            <a:gdLst>
              <a:gd name="connsiteX0" fmla="*/ 90634 w 181269"/>
              <a:gd name="connsiteY0" fmla="*/ 766099 h 862458"/>
              <a:gd name="connsiteX1" fmla="*/ 181269 w 181269"/>
              <a:gd name="connsiteY1" fmla="*/ 828112 h 862458"/>
              <a:gd name="connsiteX2" fmla="*/ 181269 w 181269"/>
              <a:gd name="connsiteY2" fmla="*/ 862458 h 862458"/>
              <a:gd name="connsiteX3" fmla="*/ 90634 w 181269"/>
              <a:gd name="connsiteY3" fmla="*/ 800444 h 862458"/>
              <a:gd name="connsiteX4" fmla="*/ 0 w 181269"/>
              <a:gd name="connsiteY4" fmla="*/ 862458 h 862458"/>
              <a:gd name="connsiteX5" fmla="*/ 0 w 181269"/>
              <a:gd name="connsiteY5" fmla="*/ 828112 h 862458"/>
              <a:gd name="connsiteX6" fmla="*/ 90634 w 181269"/>
              <a:gd name="connsiteY6" fmla="*/ 612497 h 862458"/>
              <a:gd name="connsiteX7" fmla="*/ 181269 w 181269"/>
              <a:gd name="connsiteY7" fmla="*/ 674510 h 862458"/>
              <a:gd name="connsiteX8" fmla="*/ 181269 w 181269"/>
              <a:gd name="connsiteY8" fmla="*/ 709810 h 862458"/>
              <a:gd name="connsiteX9" fmla="*/ 90634 w 181269"/>
              <a:gd name="connsiteY9" fmla="*/ 647797 h 862458"/>
              <a:gd name="connsiteX10" fmla="*/ 0 w 181269"/>
              <a:gd name="connsiteY10" fmla="*/ 709810 h 862458"/>
              <a:gd name="connsiteX11" fmla="*/ 0 w 181269"/>
              <a:gd name="connsiteY11" fmla="*/ 674510 h 862458"/>
              <a:gd name="connsiteX12" fmla="*/ 90634 w 181269"/>
              <a:gd name="connsiteY12" fmla="*/ 459850 h 862458"/>
              <a:gd name="connsiteX13" fmla="*/ 181269 w 181269"/>
              <a:gd name="connsiteY13" fmla="*/ 521863 h 862458"/>
              <a:gd name="connsiteX14" fmla="*/ 181269 w 181269"/>
              <a:gd name="connsiteY14" fmla="*/ 556209 h 862458"/>
              <a:gd name="connsiteX15" fmla="*/ 90634 w 181269"/>
              <a:gd name="connsiteY15" fmla="*/ 494196 h 862458"/>
              <a:gd name="connsiteX16" fmla="*/ 0 w 181269"/>
              <a:gd name="connsiteY16" fmla="*/ 556209 h 862458"/>
              <a:gd name="connsiteX17" fmla="*/ 0 w 181269"/>
              <a:gd name="connsiteY17" fmla="*/ 521863 h 862458"/>
              <a:gd name="connsiteX18" fmla="*/ 90634 w 181269"/>
              <a:gd name="connsiteY18" fmla="*/ 306248 h 862458"/>
              <a:gd name="connsiteX19" fmla="*/ 181269 w 181269"/>
              <a:gd name="connsiteY19" fmla="*/ 368261 h 862458"/>
              <a:gd name="connsiteX20" fmla="*/ 181269 w 181269"/>
              <a:gd name="connsiteY20" fmla="*/ 403561 h 862458"/>
              <a:gd name="connsiteX21" fmla="*/ 90634 w 181269"/>
              <a:gd name="connsiteY21" fmla="*/ 341548 h 862458"/>
              <a:gd name="connsiteX22" fmla="*/ 0 w 181269"/>
              <a:gd name="connsiteY22" fmla="*/ 403561 h 862458"/>
              <a:gd name="connsiteX23" fmla="*/ 0 w 181269"/>
              <a:gd name="connsiteY23" fmla="*/ 368261 h 862458"/>
              <a:gd name="connsiteX24" fmla="*/ 90634 w 181269"/>
              <a:gd name="connsiteY24" fmla="*/ 153601 h 862458"/>
              <a:gd name="connsiteX25" fmla="*/ 181269 w 181269"/>
              <a:gd name="connsiteY25" fmla="*/ 215614 h 862458"/>
              <a:gd name="connsiteX26" fmla="*/ 181269 w 181269"/>
              <a:gd name="connsiteY26" fmla="*/ 249960 h 862458"/>
              <a:gd name="connsiteX27" fmla="*/ 90634 w 181269"/>
              <a:gd name="connsiteY27" fmla="*/ 187946 h 862458"/>
              <a:gd name="connsiteX28" fmla="*/ 0 w 181269"/>
              <a:gd name="connsiteY28" fmla="*/ 249960 h 862458"/>
              <a:gd name="connsiteX29" fmla="*/ 0 w 181269"/>
              <a:gd name="connsiteY29" fmla="*/ 215614 h 862458"/>
              <a:gd name="connsiteX30" fmla="*/ 90634 w 181269"/>
              <a:gd name="connsiteY30" fmla="*/ 0 h 862458"/>
              <a:gd name="connsiteX31" fmla="*/ 181269 w 181269"/>
              <a:gd name="connsiteY31" fmla="*/ 62013 h 862458"/>
              <a:gd name="connsiteX32" fmla="*/ 181269 w 181269"/>
              <a:gd name="connsiteY32" fmla="*/ 97312 h 862458"/>
              <a:gd name="connsiteX33" fmla="*/ 90634 w 181269"/>
              <a:gd name="connsiteY33" fmla="*/ 35299 h 862458"/>
              <a:gd name="connsiteX34" fmla="*/ 0 w 181269"/>
              <a:gd name="connsiteY34" fmla="*/ 97312 h 862458"/>
              <a:gd name="connsiteX35" fmla="*/ 0 w 181269"/>
              <a:gd name="connsiteY35" fmla="*/ 62013 h 862458"/>
            </a:gdLst>
            <a:rect l="l" t="t" r="r" b="b"/>
            <a:pathLst>
              <a:path w="181269" h="862458">
                <a:moveTo>
                  <a:pt x="90634" y="766099"/>
                </a:moveTo>
                <a:lnTo>
                  <a:pt x="181269" y="828112"/>
                </a:lnTo>
                <a:lnTo>
                  <a:pt x="181269" y="862458"/>
                </a:lnTo>
                <a:lnTo>
                  <a:pt x="90634" y="800444"/>
                </a:lnTo>
                <a:lnTo>
                  <a:pt x="0" y="862458"/>
                </a:lnTo>
                <a:lnTo>
                  <a:pt x="0" y="828112"/>
                </a:lnTo>
                <a:close/>
                <a:moveTo>
                  <a:pt x="90634" y="612497"/>
                </a:moveTo>
                <a:lnTo>
                  <a:pt x="181269" y="674510"/>
                </a:lnTo>
                <a:lnTo>
                  <a:pt x="181269" y="709810"/>
                </a:lnTo>
                <a:lnTo>
                  <a:pt x="90634" y="647797"/>
                </a:lnTo>
                <a:lnTo>
                  <a:pt x="0" y="709810"/>
                </a:lnTo>
                <a:lnTo>
                  <a:pt x="0" y="674510"/>
                </a:lnTo>
                <a:close/>
                <a:moveTo>
                  <a:pt x="90634" y="459850"/>
                </a:moveTo>
                <a:lnTo>
                  <a:pt x="181269" y="521863"/>
                </a:lnTo>
                <a:lnTo>
                  <a:pt x="181269" y="556209"/>
                </a:lnTo>
                <a:lnTo>
                  <a:pt x="90634" y="494196"/>
                </a:lnTo>
                <a:lnTo>
                  <a:pt x="0" y="556209"/>
                </a:lnTo>
                <a:lnTo>
                  <a:pt x="0" y="521863"/>
                </a:lnTo>
                <a:close/>
                <a:moveTo>
                  <a:pt x="90634" y="306248"/>
                </a:moveTo>
                <a:lnTo>
                  <a:pt x="181269" y="368261"/>
                </a:lnTo>
                <a:lnTo>
                  <a:pt x="181269" y="403561"/>
                </a:lnTo>
                <a:lnTo>
                  <a:pt x="90634" y="341548"/>
                </a:lnTo>
                <a:lnTo>
                  <a:pt x="0" y="403561"/>
                </a:lnTo>
                <a:lnTo>
                  <a:pt x="0" y="368261"/>
                </a:lnTo>
                <a:close/>
                <a:moveTo>
                  <a:pt x="90634" y="153601"/>
                </a:moveTo>
                <a:lnTo>
                  <a:pt x="181269" y="215614"/>
                </a:lnTo>
                <a:lnTo>
                  <a:pt x="181269" y="249960"/>
                </a:lnTo>
                <a:lnTo>
                  <a:pt x="90634" y="187946"/>
                </a:lnTo>
                <a:lnTo>
                  <a:pt x="0" y="249960"/>
                </a:lnTo>
                <a:lnTo>
                  <a:pt x="0" y="215614"/>
                </a:lnTo>
                <a:close/>
                <a:moveTo>
                  <a:pt x="90634" y="0"/>
                </a:moveTo>
                <a:lnTo>
                  <a:pt x="181269" y="62013"/>
                </a:lnTo>
                <a:lnTo>
                  <a:pt x="181269" y="97312"/>
                </a:lnTo>
                <a:lnTo>
                  <a:pt x="90634" y="35299"/>
                </a:lnTo>
                <a:lnTo>
                  <a:pt x="0" y="97312"/>
                </a:lnTo>
                <a:lnTo>
                  <a:pt x="0" y="62013"/>
                </a:lnTo>
                <a:close/>
              </a:path>
            </a:pathLst>
          </a:custGeom>
          <a:solidFill>
            <a:schemeClr val="bg1"/>
          </a:solidFill>
          <a:ln w="953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任意多边形: 形状 5"/>
          <p:cNvSpPr txBox="1"/>
          <p:nvPr/>
        </p:nvSpPr>
        <p:spPr>
          <a:xfrm rot="16200000" flipH="0" flipV="0">
            <a:off x="10830150" y="398453"/>
            <a:ext cx="117007" cy="1260492"/>
          </a:xfrm>
          <a:custGeom>
            <a:avLst/>
            <a:gdLst>
              <a:gd name="connsiteX0" fmla="*/ 214826 w 214826"/>
              <a:gd name="connsiteY0" fmla="*/ 2314273 h 2314273"/>
              <a:gd name="connsiteX1" fmla="*/ 0 w 214826"/>
              <a:gd name="connsiteY1" fmla="*/ 2314273 h 2314273"/>
              <a:gd name="connsiteX2" fmla="*/ 107413 w 214826"/>
              <a:gd name="connsiteY2" fmla="*/ 2129076 h 2314273"/>
              <a:gd name="connsiteX3" fmla="*/ 214826 w 214826"/>
              <a:gd name="connsiteY3" fmla="*/ 2010120 h 2314273"/>
              <a:gd name="connsiteX4" fmla="*/ 0 w 214826"/>
              <a:gd name="connsiteY4" fmla="*/ 2010120 h 2314273"/>
              <a:gd name="connsiteX5" fmla="*/ 107413 w 214826"/>
              <a:gd name="connsiteY5" fmla="*/ 1824924 h 2314273"/>
              <a:gd name="connsiteX6" fmla="*/ 214826 w 214826"/>
              <a:gd name="connsiteY6" fmla="*/ 1705966 h 2314273"/>
              <a:gd name="connsiteX7" fmla="*/ 0 w 214826"/>
              <a:gd name="connsiteY7" fmla="*/ 1705966 h 2314273"/>
              <a:gd name="connsiteX8" fmla="*/ 107413 w 214826"/>
              <a:gd name="connsiteY8" fmla="*/ 1520770 h 2314273"/>
              <a:gd name="connsiteX9" fmla="*/ 214826 w 214826"/>
              <a:gd name="connsiteY9" fmla="*/ 1401812 h 2314273"/>
              <a:gd name="connsiteX10" fmla="*/ 0 w 214826"/>
              <a:gd name="connsiteY10" fmla="*/ 1401812 h 2314273"/>
              <a:gd name="connsiteX11" fmla="*/ 107413 w 214826"/>
              <a:gd name="connsiteY11" fmla="*/ 1216616 h 2314273"/>
              <a:gd name="connsiteX12" fmla="*/ 214826 w 214826"/>
              <a:gd name="connsiteY12" fmla="*/ 1097658 h 2314273"/>
              <a:gd name="connsiteX13" fmla="*/ 0 w 214826"/>
              <a:gd name="connsiteY13" fmla="*/ 1097658 h 2314273"/>
              <a:gd name="connsiteX14" fmla="*/ 107413 w 214826"/>
              <a:gd name="connsiteY14" fmla="*/ 912462 h 2314273"/>
              <a:gd name="connsiteX15" fmla="*/ 214826 w 214826"/>
              <a:gd name="connsiteY15" fmla="*/ 793504 h 2314273"/>
              <a:gd name="connsiteX16" fmla="*/ 0 w 214826"/>
              <a:gd name="connsiteY16" fmla="*/ 793504 h 2314273"/>
              <a:gd name="connsiteX17" fmla="*/ 107413 w 214826"/>
              <a:gd name="connsiteY17" fmla="*/ 608308 h 2314273"/>
              <a:gd name="connsiteX18" fmla="*/ 214826 w 214826"/>
              <a:gd name="connsiteY18" fmla="*/ 489350 h 2314273"/>
              <a:gd name="connsiteX19" fmla="*/ 0 w 214826"/>
              <a:gd name="connsiteY19" fmla="*/ 489350 h 2314273"/>
              <a:gd name="connsiteX20" fmla="*/ 107413 w 214826"/>
              <a:gd name="connsiteY20" fmla="*/ 304154 h 2314273"/>
              <a:gd name="connsiteX21" fmla="*/ 214826 w 214826"/>
              <a:gd name="connsiteY21" fmla="*/ 185196 h 2314273"/>
              <a:gd name="connsiteX22" fmla="*/ 0 w 214826"/>
              <a:gd name="connsiteY22" fmla="*/ 185196 h 2314273"/>
              <a:gd name="connsiteX23" fmla="*/ 107413 w 214826"/>
              <a:gd name="connsiteY23" fmla="*/ 0 h 2314273"/>
            </a:gdLst>
            <a:rect l="l" t="t" r="r" b="b"/>
            <a:pathLst>
              <a:path w="214826" h="2314273">
                <a:moveTo>
                  <a:pt x="214826" y="2314273"/>
                </a:moveTo>
                <a:lnTo>
                  <a:pt x="0" y="2314273"/>
                </a:lnTo>
                <a:lnTo>
                  <a:pt x="107413" y="2129076"/>
                </a:lnTo>
                <a:close/>
                <a:moveTo>
                  <a:pt x="214826" y="2010120"/>
                </a:moveTo>
                <a:lnTo>
                  <a:pt x="0" y="2010120"/>
                </a:lnTo>
                <a:lnTo>
                  <a:pt x="107413" y="1824924"/>
                </a:lnTo>
                <a:close/>
                <a:moveTo>
                  <a:pt x="214826" y="1705966"/>
                </a:moveTo>
                <a:lnTo>
                  <a:pt x="0" y="1705966"/>
                </a:lnTo>
                <a:lnTo>
                  <a:pt x="107413" y="1520770"/>
                </a:lnTo>
                <a:close/>
                <a:moveTo>
                  <a:pt x="214826" y="1401812"/>
                </a:moveTo>
                <a:lnTo>
                  <a:pt x="0" y="1401812"/>
                </a:lnTo>
                <a:lnTo>
                  <a:pt x="107413" y="1216616"/>
                </a:lnTo>
                <a:close/>
                <a:moveTo>
                  <a:pt x="214826" y="1097658"/>
                </a:moveTo>
                <a:lnTo>
                  <a:pt x="0" y="1097658"/>
                </a:lnTo>
                <a:lnTo>
                  <a:pt x="107413" y="912462"/>
                </a:lnTo>
                <a:close/>
                <a:moveTo>
                  <a:pt x="214826" y="793504"/>
                </a:moveTo>
                <a:lnTo>
                  <a:pt x="0" y="793504"/>
                </a:lnTo>
                <a:lnTo>
                  <a:pt x="107413" y="608308"/>
                </a:lnTo>
                <a:close/>
                <a:moveTo>
                  <a:pt x="214826" y="489350"/>
                </a:moveTo>
                <a:lnTo>
                  <a:pt x="0" y="489350"/>
                </a:lnTo>
                <a:lnTo>
                  <a:pt x="107413" y="304154"/>
                </a:lnTo>
                <a:close/>
                <a:moveTo>
                  <a:pt x="214826" y="185196"/>
                </a:moveTo>
                <a:lnTo>
                  <a:pt x="0" y="185196"/>
                </a:lnTo>
                <a:lnTo>
                  <a:pt x="107413" y="0"/>
                </a:lnTo>
                <a:close/>
              </a:path>
            </a:pathLst>
          </a:custGeom>
          <a:noFill/>
          <a:ln w="12700" cap="sq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平行四边形 6"/>
          <p:cNvSpPr txBox="1"/>
          <p:nvPr/>
        </p:nvSpPr>
        <p:spPr>
          <a:xfrm rot="0" flipH="0" flipV="0">
            <a:off x="2107991" y="1971040"/>
            <a:ext cx="12468931" cy="240792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AIPPT10"/>
          <p:cNvSpPr txBox="1"/>
          <p:nvPr/>
        </p:nvSpPr>
        <p:spPr>
          <a:xfrm rot="0" flipH="0" flipV="0">
            <a:off x="4069080" y="2148840"/>
            <a:ext cx="7533640" cy="2064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技術的課題と今後の展望</a:t>
            </a:r>
            <a:endParaRPr kumimoji="1" lang="zh-CN" altLang="en-US"/>
          </a:p>
        </p:txBody>
      </p:sp>
      <p:sp>
        <p:nvSpPr>
          <p:cNvPr id="10" name="平行四边形 14"/>
          <p:cNvSpPr txBox="1"/>
          <p:nvPr/>
        </p:nvSpPr>
        <p:spPr>
          <a:xfrm rot="0" flipH="0" flipV="0">
            <a:off x="1584960" y="2901122"/>
            <a:ext cx="2438400" cy="518160"/>
          </a:xfrm>
          <a:prstGeom prst="parallelogram">
            <a:avLst>
              <a:gd name="adj" fmla="val 36765"/>
            </a:avLst>
          </a:prstGeom>
          <a:gradFill>
            <a:gsLst>
              <a:gs pos="10000">
                <a:schemeClr val="accent1"/>
              </a:gs>
              <a:gs pos="91000">
                <a:schemeClr val="accent2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AIPPT10"/>
          <p:cNvSpPr txBox="1"/>
          <p:nvPr/>
        </p:nvSpPr>
        <p:spPr>
          <a:xfrm rot="0" flipH="0" flipV="0">
            <a:off x="1938920" y="2882410"/>
            <a:ext cx="668598" cy="5555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Part</a:t>
            </a:r>
            <a:endParaRPr kumimoji="1" lang="zh-CN" altLang="en-US"/>
          </a:p>
        </p:txBody>
      </p:sp>
      <p:sp>
        <p:nvSpPr>
          <p:cNvPr id="12" name="AIPPT10"/>
          <p:cNvSpPr txBox="1"/>
          <p:nvPr/>
        </p:nvSpPr>
        <p:spPr>
          <a:xfrm rot="0" flipH="0" flipV="0">
            <a:off x="2459782" y="2882410"/>
            <a:ext cx="668598" cy="5555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05</a:t>
            </a:r>
            <a:endParaRPr kumimoji="1" lang="zh-CN" altLang="en-US"/>
          </a:p>
        </p:txBody>
      </p:sp>
      <p:cxnSp>
        <p:nvCxnSpPr>
          <p:cNvPr id="13" name="直接箭头连接符 19"/>
          <p:cNvCxnSpPr/>
          <p:nvPr/>
        </p:nvCxnSpPr>
        <p:spPr>
          <a:xfrm rot="0" flipH="0" flipV="0">
            <a:off x="3212592" y="3160202"/>
            <a:ext cx="432816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prstDash val="solid"/>
            <a:miter/>
            <a:headEnd w="lg" len="med"/>
            <a:tailEnd type="triangle"/>
          </a:ln>
        </p:spPr>
      </p:cxn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8900000" flipH="0" flipV="0">
            <a:off x="1378759" y="3187797"/>
            <a:ext cx="3171696" cy="736997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300618" y="2326172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 flipH="0" flipV="0">
            <a:off x="2880763" y="2906318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515614" y="2376886"/>
            <a:ext cx="627553" cy="627553"/>
          </a:xfrm>
          <a:custGeom>
            <a:avLst/>
            <a:gdLst>
              <a:gd name="T0" fmla="*/ 222 w 269"/>
              <a:gd name="T1" fmla="*/ 48 h 269"/>
              <a:gd name="T2" fmla="*/ 222 w 269"/>
              <a:gd name="T3" fmla="*/ 221 h 269"/>
              <a:gd name="T4" fmla="*/ 48 w 269"/>
              <a:gd name="T5" fmla="*/ 221 h 269"/>
              <a:gd name="T6" fmla="*/ 48 w 269"/>
              <a:gd name="T7" fmla="*/ 48 h 269"/>
              <a:gd name="T8" fmla="*/ 222 w 269"/>
              <a:gd name="T9" fmla="*/ 48 h 269"/>
            </a:gdLst>
            <a:rect l="0" t="0" r="r" b="b"/>
            <a:pathLst>
              <a:path w="269" h="269">
                <a:moveTo>
                  <a:pt x="222" y="48"/>
                </a:moveTo>
                <a:cubicBezTo>
                  <a:pt x="269" y="96"/>
                  <a:pt x="269" y="173"/>
                  <a:pt x="222" y="221"/>
                </a:cubicBezTo>
                <a:cubicBezTo>
                  <a:pt x="174" y="269"/>
                  <a:pt x="96" y="269"/>
                  <a:pt x="48" y="221"/>
                </a:cubicBezTo>
                <a:cubicBezTo>
                  <a:pt x="0" y="173"/>
                  <a:pt x="0" y="96"/>
                  <a:pt x="48" y="48"/>
                </a:cubicBezTo>
                <a:cubicBezTo>
                  <a:pt x="96" y="0"/>
                  <a:pt x="174" y="0"/>
                  <a:pt x="222" y="4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598869" y="2288072"/>
            <a:ext cx="5915922" cy="92045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世界モデルの構築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598868" y="3248359"/>
            <a:ext cx="5915922" cy="16898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物理世界の抽象的表現に必要な膨大なデータ量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651489" y="2492982"/>
            <a:ext cx="369624" cy="369624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9525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8900000" flipH="0" flipV="0">
            <a:off x="1979013" y="3574299"/>
            <a:ext cx="1600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STEP 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データ量の課題</a:t>
            </a:r>
            <a:endParaRPr kumimoji="1" lang="zh-CN" altLang="en-US"/>
          </a:p>
        </p:txBody>
      </p:sp>
      <p:grpSp>
        <p:nvGrpSpPr>
          <p:cNvPr id="12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3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 flipH="0" flipV="1">
            <a:off x="2692493" y="2110438"/>
            <a:ext cx="1188000" cy="1188000"/>
          </a:xfrm>
          <a:prstGeom prst="pie">
            <a:avLst>
              <a:gd name="adj1" fmla="val 5412188"/>
              <a:gd name="adj2" fmla="val 1620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 flipH="0" flipV="1">
            <a:off x="8298807" y="2110438"/>
            <a:ext cx="1188000" cy="1188000"/>
          </a:xfrm>
          <a:prstGeom prst="pie">
            <a:avLst>
              <a:gd name="adj1" fmla="val 5412188"/>
              <a:gd name="adj2" fmla="val 1620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5" name="线条 1"/>
          <p:cNvCxnSpPr/>
          <p:nvPr/>
        </p:nvCxnSpPr>
        <p:spPr>
          <a:xfrm rot="0" flipH="0" flipV="0">
            <a:off x="588000" y="2704441"/>
            <a:ext cx="11016000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  <a:tailEnd type="none"/>
          </a:ln>
        </p:spPr>
      </p:cxnSp>
      <p:sp>
        <p:nvSpPr>
          <p:cNvPr id="6" name="标题 1"/>
          <p:cNvSpPr txBox="1"/>
          <p:nvPr/>
        </p:nvSpPr>
        <p:spPr>
          <a:xfrm rot="5400000" flipH="0" flipV="0">
            <a:off x="2538670" y="1958123"/>
            <a:ext cx="1495647" cy="1495647"/>
          </a:xfrm>
          <a:prstGeom prst="pie">
            <a:avLst>
              <a:gd name="adj1" fmla="val 5412188"/>
              <a:gd name="adj2" fmla="val 1620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926493" y="2176088"/>
            <a:ext cx="720000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 flipH="0" flipV="0">
            <a:off x="8144984" y="1958123"/>
            <a:ext cx="1495647" cy="1495647"/>
          </a:xfrm>
          <a:prstGeom prst="pie">
            <a:avLst>
              <a:gd name="adj1" fmla="val 5412188"/>
              <a:gd name="adj2" fmla="val 1620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532807" y="2176088"/>
            <a:ext cx="720000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46493" y="2958944"/>
            <a:ext cx="4680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経済的でエネルギー効率の良い手法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46493" y="3531128"/>
            <a:ext cx="4680000" cy="187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機械学習よりも効率的なアプローチの開発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552807" y="2958944"/>
            <a:ext cx="4680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CosmosやJEPAモデルの例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552807" y="3531128"/>
            <a:ext cx="4680000" cy="187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NVIDIAのCosmos、MetaのJoint- Embedding Predictive Architecture（JEPA）モデル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効率的なアプローチの必要性</a:t>
            </a:r>
            <a:endParaRPr kumimoji="1" lang="zh-CN" altLang="en-US"/>
          </a:p>
        </p:txBody>
      </p:sp>
      <p:grpSp>
        <p:nvGrpSpPr>
          <p:cNvPr id="15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6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1742200"/>
            <a:ext cx="5112000" cy="3780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9525" cap="flat">
            <a:solidFill>
              <a:schemeClr val="accent1">
                <a:lumMod val="60000"/>
                <a:lumOff val="40000"/>
              </a:schemeClr>
            </a:solidFill>
            <a:miter/>
          </a:ln>
          <a:effectLst>
            <a:outerShdw dist="127000" blurRad="317500" dir="2700000" sx="100000" sy="100000" kx="0" ky="0" algn="tl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942252" y="2090202"/>
            <a:ext cx="432000" cy="432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 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128400" y="2250206"/>
            <a:ext cx="4176000" cy="49244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差し迫った課題への対応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128400" y="2806596"/>
            <a:ext cx="4176000" cy="23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生産性、高齢化、環境問題への対処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406900" y="1742200"/>
            <a:ext cx="5112000" cy="3780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9525" cap="flat">
            <a:solidFill>
              <a:schemeClr val="accent1">
                <a:lumMod val="60000"/>
                <a:lumOff val="40000"/>
              </a:schemeClr>
            </a:solidFill>
            <a:miter/>
          </a:ln>
          <a:effectLst>
            <a:outerShdw dist="127000" blurRad="317500" dir="2700000" sx="100000" sy="100000" kx="0" ky="0" algn="tl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88752" y="2090202"/>
            <a:ext cx="432000" cy="432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 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874900" y="2250206"/>
            <a:ext cx="4176000" cy="49244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人間の能力の拡張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874900" y="2806596"/>
            <a:ext cx="4176000" cy="23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日常的な推論と判断を必要とする状況でのAI統合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Physical AIの将来展望</a:t>
            </a:r>
            <a:endParaRPr kumimoji="1" lang="zh-CN" altLang="en-US"/>
          </a:p>
        </p:txBody>
      </p:sp>
      <p:grpSp>
        <p:nvGrpSpPr>
          <p:cNvPr id="12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3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671805"/>
            <a:ext cx="609600" cy="998662"/>
          </a:xfrm>
          <a:prstGeom prst="rect">
            <a:avLst/>
          </a:prstGeom>
          <a:noFill/>
          <a:ln w="12700" cap="sq">
            <a:solidFill>
              <a:schemeClr val="tx1">
                <a:lumMod val="85000"/>
                <a:lumOff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807753" y="3002853"/>
            <a:ext cx="288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技術的な特徴と仕組み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807753" y="4387835"/>
            <a:ext cx="288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技術的課題と今後の展望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428047" y="2972817"/>
            <a:ext cx="393700" cy="304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4ED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2.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73100" y="2972817"/>
            <a:ext cx="393700" cy="304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4ED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1.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081477" y="3002853"/>
            <a:ext cx="288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Physical AIとは何か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081477" y="4387835"/>
            <a:ext cx="288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最新の業界動向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73100" y="4344450"/>
            <a:ext cx="393700" cy="304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4ED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4.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428047" y="4344450"/>
            <a:ext cx="393700" cy="304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4ED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5.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562700" y="3002853"/>
            <a:ext cx="288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主要な応用分野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182993" y="2972817"/>
            <a:ext cx="393700" cy="304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4ED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3.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66800" y="804048"/>
            <a:ext cx="4160074" cy="7208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000">
                <a:ln w="12700">
                  <a:noFill/>
                </a:ln>
                <a:solidFill>
                  <a:srgbClr val="004ED6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C</a:t>
            </a:r>
            <a:r>
              <a:rPr kumimoji="1" lang="en-US" altLang="zh-CN" sz="5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ontents</a:t>
            </a:r>
            <a:endParaRPr kumimoji="1" lang="zh-CN" altLang="en-US"/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2"/>
          <p:cNvPicPr>
            <a:picLocks noChangeAspect="1"/>
          </p:cNvPicPr>
          <p:nvPr/>
        </p:nvPicPr>
        <p:blipFill>
          <a:blip r:embed="rId2">
            <a:alphaModFix amt="100000"/>
          </a:blip>
          <a:srcRect l="213" t="0" r="4411" b="4198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AIPPT10"/>
          <p:cNvSpPr txBox="1"/>
          <p:nvPr/>
        </p:nvSpPr>
        <p:spPr>
          <a:xfrm rot="0" flipH="0" flipV="0">
            <a:off x="673100" y="1397000"/>
            <a:ext cx="10845800" cy="19017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Thanks for your attention</a:t>
            </a:r>
            <a:endParaRPr kumimoji="1" lang="zh-CN" altLang="en-US"/>
          </a:p>
        </p:txBody>
      </p:sp>
      <p:sp>
        <p:nvSpPr>
          <p:cNvPr id="4" name="平行四边形 19"/>
          <p:cNvSpPr txBox="1"/>
          <p:nvPr/>
        </p:nvSpPr>
        <p:spPr>
          <a:xfrm rot="0" flipH="0" flipV="0">
            <a:off x="2887098" y="3442118"/>
            <a:ext cx="6030410" cy="474562"/>
          </a:xfrm>
          <a:prstGeom prst="parallelogram">
            <a:avLst/>
          </a:prstGeom>
          <a:gradFill>
            <a:gsLst>
              <a:gs pos="10000">
                <a:schemeClr val="accent1"/>
              </a:gs>
              <a:gs pos="91000">
                <a:schemeClr val="accent2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平行四边形 20"/>
          <p:cNvSpPr txBox="1"/>
          <p:nvPr/>
        </p:nvSpPr>
        <p:spPr>
          <a:xfrm rot="0" flipH="0" flipV="0">
            <a:off x="2794500" y="3546290"/>
            <a:ext cx="763929" cy="81022"/>
          </a:xfrm>
          <a:prstGeom prst="parallelogram">
            <a:avLst/>
          </a:prstGeom>
          <a:gradFill>
            <a:gsLst>
              <a:gs pos="24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平行四边形 21"/>
          <p:cNvSpPr txBox="1"/>
          <p:nvPr/>
        </p:nvSpPr>
        <p:spPr>
          <a:xfrm rot="0" flipH="0" flipV="0">
            <a:off x="8310949" y="3435995"/>
            <a:ext cx="1122743" cy="45719"/>
          </a:xfrm>
          <a:prstGeom prst="parallelogram">
            <a:avLst/>
          </a:prstGeom>
          <a:gradFill>
            <a:gsLst>
              <a:gs pos="11000">
                <a:schemeClr val="accent1">
                  <a:lumMod val="20000"/>
                  <a:lumOff val="80000"/>
                </a:schemeClr>
              </a:gs>
              <a:gs pos="83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任意多边形: 形状 22"/>
          <p:cNvSpPr txBox="1"/>
          <p:nvPr/>
        </p:nvSpPr>
        <p:spPr>
          <a:xfrm rot="0" flipH="0" flipV="0">
            <a:off x="2383985" y="3794760"/>
            <a:ext cx="1105305" cy="190749"/>
          </a:xfrm>
          <a:custGeom>
            <a:avLst/>
            <a:gdLst>
              <a:gd name="connsiteX0" fmla="*/ 26371 w 1105305"/>
              <a:gd name="connsiteY0" fmla="*/ 0 h 190749"/>
              <a:gd name="connsiteX1" fmla="*/ 763929 w 1105305"/>
              <a:gd name="connsiteY1" fmla="*/ 0 h 190749"/>
              <a:gd name="connsiteX2" fmla="*/ 742612 w 1105305"/>
              <a:gd name="connsiteY2" fmla="*/ 85266 h 190749"/>
              <a:gd name="connsiteX3" fmla="*/ 1105305 w 1105305"/>
              <a:gd name="connsiteY3" fmla="*/ 85266 h 190749"/>
              <a:gd name="connsiteX4" fmla="*/ 1078934 w 1105305"/>
              <a:gd name="connsiteY4" fmla="*/ 190749 h 190749"/>
              <a:gd name="connsiteX5" fmla="*/ 341376 w 1105305"/>
              <a:gd name="connsiteY5" fmla="*/ 190749 h 190749"/>
              <a:gd name="connsiteX6" fmla="*/ 362693 w 1105305"/>
              <a:gd name="connsiteY6" fmla="*/ 105483 h 190749"/>
              <a:gd name="connsiteX7" fmla="*/ 0 w 1105305"/>
              <a:gd name="connsiteY7" fmla="*/ 105483 h 190749"/>
            </a:gdLst>
            <a:rect l="l" t="t" r="r" b="b"/>
            <a:pathLst>
              <a:path w="1105305" h="190749">
                <a:moveTo>
                  <a:pt x="26371" y="0"/>
                </a:moveTo>
                <a:lnTo>
                  <a:pt x="763929" y="0"/>
                </a:lnTo>
                <a:lnTo>
                  <a:pt x="742612" y="85266"/>
                </a:lnTo>
                <a:lnTo>
                  <a:pt x="1105305" y="85266"/>
                </a:lnTo>
                <a:lnTo>
                  <a:pt x="1078934" y="190749"/>
                </a:lnTo>
                <a:lnTo>
                  <a:pt x="341376" y="190749"/>
                </a:lnTo>
                <a:lnTo>
                  <a:pt x="362693" y="105483"/>
                </a:lnTo>
                <a:lnTo>
                  <a:pt x="0" y="105483"/>
                </a:lnTo>
                <a:close/>
              </a:path>
            </a:pathLst>
          </a:custGeom>
          <a:solidFill>
            <a:schemeClr val="accent2">
              <a:alpha val="3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平行四边形 23"/>
          <p:cNvSpPr txBox="1"/>
          <p:nvPr/>
        </p:nvSpPr>
        <p:spPr>
          <a:xfrm rot="0" flipH="0" flipV="0">
            <a:off x="5223358" y="3355848"/>
            <a:ext cx="963785" cy="18612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元素6"/>
          <p:cNvSpPr txBox="1"/>
          <p:nvPr/>
        </p:nvSpPr>
        <p:spPr>
          <a:xfrm rot="0" flipH="0" flipV="0">
            <a:off x="4437010" y="3535740"/>
            <a:ext cx="3624949" cy="3118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Here is where your presentation begins</a:t>
            </a:r>
            <a:endParaRPr kumimoji="1" lang="zh-CN" altLang="en-US"/>
          </a:p>
        </p:txBody>
      </p:sp>
      <p:sp>
        <p:nvSpPr>
          <p:cNvPr id="10" name="椭圆 26"/>
          <p:cNvSpPr txBox="1"/>
          <p:nvPr/>
        </p:nvSpPr>
        <p:spPr>
          <a:xfrm rot="0" flipH="0" flipV="0">
            <a:off x="3938601" y="3512579"/>
            <a:ext cx="358140" cy="35814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24"/>
          <p:cNvSpPr txBox="1"/>
          <p:nvPr/>
        </p:nvSpPr>
        <p:spPr>
          <a:xfrm rot="0" flipH="0" flipV="0">
            <a:off x="4035601" y="3603410"/>
            <a:ext cx="162918" cy="1764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平行四边形 34"/>
          <p:cNvSpPr txBox="1"/>
          <p:nvPr/>
        </p:nvSpPr>
        <p:spPr>
          <a:xfrm rot="0" flipH="0" flipV="0">
            <a:off x="8486211" y="3767962"/>
            <a:ext cx="775704" cy="194438"/>
          </a:xfrm>
          <a:prstGeom prst="parallelogram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平行四边形 40"/>
          <p:cNvSpPr txBox="1"/>
          <p:nvPr/>
        </p:nvSpPr>
        <p:spPr>
          <a:xfrm rot="0" flipH="0" flipV="0">
            <a:off x="96312" y="612340"/>
            <a:ext cx="2682152" cy="51796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平行四边形 41"/>
          <p:cNvSpPr txBox="1"/>
          <p:nvPr/>
        </p:nvSpPr>
        <p:spPr>
          <a:xfrm rot="0" flipH="0" flipV="0">
            <a:off x="514287" y="1089789"/>
            <a:ext cx="763929" cy="81022"/>
          </a:xfrm>
          <a:prstGeom prst="parallelogram">
            <a:avLst/>
          </a:prstGeom>
          <a:gradFill>
            <a:gsLst>
              <a:gs pos="24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任意多边形: 形状 42"/>
          <p:cNvSpPr txBox="1"/>
          <p:nvPr/>
        </p:nvSpPr>
        <p:spPr>
          <a:xfrm rot="0" flipH="0" flipV="0">
            <a:off x="489946" y="787404"/>
            <a:ext cx="1570284" cy="1949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PPT-6"/>
          <p:cNvSpPr txBox="1"/>
          <p:nvPr/>
        </p:nvSpPr>
        <p:spPr>
          <a:xfrm rot="5400000" flipH="1" flipV="0">
            <a:off x="2599578" y="569519"/>
            <a:ext cx="93722" cy="620924"/>
          </a:xfrm>
          <a:custGeom>
            <a:avLst/>
            <a:gdLst>
              <a:gd name="connsiteX0" fmla="*/ 90634 w 181269"/>
              <a:gd name="connsiteY0" fmla="*/ 766099 h 862458"/>
              <a:gd name="connsiteX1" fmla="*/ 181269 w 181269"/>
              <a:gd name="connsiteY1" fmla="*/ 828112 h 862458"/>
              <a:gd name="connsiteX2" fmla="*/ 181269 w 181269"/>
              <a:gd name="connsiteY2" fmla="*/ 862458 h 862458"/>
              <a:gd name="connsiteX3" fmla="*/ 90634 w 181269"/>
              <a:gd name="connsiteY3" fmla="*/ 800444 h 862458"/>
              <a:gd name="connsiteX4" fmla="*/ 0 w 181269"/>
              <a:gd name="connsiteY4" fmla="*/ 862458 h 862458"/>
              <a:gd name="connsiteX5" fmla="*/ 0 w 181269"/>
              <a:gd name="connsiteY5" fmla="*/ 828112 h 862458"/>
              <a:gd name="connsiteX6" fmla="*/ 90634 w 181269"/>
              <a:gd name="connsiteY6" fmla="*/ 612497 h 862458"/>
              <a:gd name="connsiteX7" fmla="*/ 181269 w 181269"/>
              <a:gd name="connsiteY7" fmla="*/ 674510 h 862458"/>
              <a:gd name="connsiteX8" fmla="*/ 181269 w 181269"/>
              <a:gd name="connsiteY8" fmla="*/ 709810 h 862458"/>
              <a:gd name="connsiteX9" fmla="*/ 90634 w 181269"/>
              <a:gd name="connsiteY9" fmla="*/ 647797 h 862458"/>
              <a:gd name="connsiteX10" fmla="*/ 0 w 181269"/>
              <a:gd name="connsiteY10" fmla="*/ 709810 h 862458"/>
              <a:gd name="connsiteX11" fmla="*/ 0 w 181269"/>
              <a:gd name="connsiteY11" fmla="*/ 674510 h 862458"/>
              <a:gd name="connsiteX12" fmla="*/ 90634 w 181269"/>
              <a:gd name="connsiteY12" fmla="*/ 459850 h 862458"/>
              <a:gd name="connsiteX13" fmla="*/ 181269 w 181269"/>
              <a:gd name="connsiteY13" fmla="*/ 521863 h 862458"/>
              <a:gd name="connsiteX14" fmla="*/ 181269 w 181269"/>
              <a:gd name="connsiteY14" fmla="*/ 556209 h 862458"/>
              <a:gd name="connsiteX15" fmla="*/ 90634 w 181269"/>
              <a:gd name="connsiteY15" fmla="*/ 494196 h 862458"/>
              <a:gd name="connsiteX16" fmla="*/ 0 w 181269"/>
              <a:gd name="connsiteY16" fmla="*/ 556209 h 862458"/>
              <a:gd name="connsiteX17" fmla="*/ 0 w 181269"/>
              <a:gd name="connsiteY17" fmla="*/ 521863 h 862458"/>
              <a:gd name="connsiteX18" fmla="*/ 90634 w 181269"/>
              <a:gd name="connsiteY18" fmla="*/ 306248 h 862458"/>
              <a:gd name="connsiteX19" fmla="*/ 181269 w 181269"/>
              <a:gd name="connsiteY19" fmla="*/ 368261 h 862458"/>
              <a:gd name="connsiteX20" fmla="*/ 181269 w 181269"/>
              <a:gd name="connsiteY20" fmla="*/ 403561 h 862458"/>
              <a:gd name="connsiteX21" fmla="*/ 90634 w 181269"/>
              <a:gd name="connsiteY21" fmla="*/ 341548 h 862458"/>
              <a:gd name="connsiteX22" fmla="*/ 0 w 181269"/>
              <a:gd name="connsiteY22" fmla="*/ 403561 h 862458"/>
              <a:gd name="connsiteX23" fmla="*/ 0 w 181269"/>
              <a:gd name="connsiteY23" fmla="*/ 368261 h 862458"/>
              <a:gd name="connsiteX24" fmla="*/ 90634 w 181269"/>
              <a:gd name="connsiteY24" fmla="*/ 153601 h 862458"/>
              <a:gd name="connsiteX25" fmla="*/ 181269 w 181269"/>
              <a:gd name="connsiteY25" fmla="*/ 215614 h 862458"/>
              <a:gd name="connsiteX26" fmla="*/ 181269 w 181269"/>
              <a:gd name="connsiteY26" fmla="*/ 249960 h 862458"/>
              <a:gd name="connsiteX27" fmla="*/ 90634 w 181269"/>
              <a:gd name="connsiteY27" fmla="*/ 187946 h 862458"/>
              <a:gd name="connsiteX28" fmla="*/ 0 w 181269"/>
              <a:gd name="connsiteY28" fmla="*/ 249960 h 862458"/>
              <a:gd name="connsiteX29" fmla="*/ 0 w 181269"/>
              <a:gd name="connsiteY29" fmla="*/ 215614 h 862458"/>
              <a:gd name="connsiteX30" fmla="*/ 90634 w 181269"/>
              <a:gd name="connsiteY30" fmla="*/ 0 h 862458"/>
              <a:gd name="connsiteX31" fmla="*/ 181269 w 181269"/>
              <a:gd name="connsiteY31" fmla="*/ 62013 h 862458"/>
              <a:gd name="connsiteX32" fmla="*/ 181269 w 181269"/>
              <a:gd name="connsiteY32" fmla="*/ 97312 h 862458"/>
              <a:gd name="connsiteX33" fmla="*/ 90634 w 181269"/>
              <a:gd name="connsiteY33" fmla="*/ 35299 h 862458"/>
              <a:gd name="connsiteX34" fmla="*/ 0 w 181269"/>
              <a:gd name="connsiteY34" fmla="*/ 97312 h 862458"/>
              <a:gd name="connsiteX35" fmla="*/ 0 w 181269"/>
              <a:gd name="connsiteY35" fmla="*/ 62013 h 862458"/>
            </a:gdLst>
            <a:rect l="l" t="t" r="r" b="b"/>
            <a:pathLst>
              <a:path w="181269" h="862458">
                <a:moveTo>
                  <a:pt x="90634" y="766099"/>
                </a:moveTo>
                <a:lnTo>
                  <a:pt x="181269" y="828112"/>
                </a:lnTo>
                <a:lnTo>
                  <a:pt x="181269" y="862458"/>
                </a:lnTo>
                <a:lnTo>
                  <a:pt x="90634" y="800444"/>
                </a:lnTo>
                <a:lnTo>
                  <a:pt x="0" y="862458"/>
                </a:lnTo>
                <a:lnTo>
                  <a:pt x="0" y="828112"/>
                </a:lnTo>
                <a:close/>
                <a:moveTo>
                  <a:pt x="90634" y="612497"/>
                </a:moveTo>
                <a:lnTo>
                  <a:pt x="181269" y="674510"/>
                </a:lnTo>
                <a:lnTo>
                  <a:pt x="181269" y="709810"/>
                </a:lnTo>
                <a:lnTo>
                  <a:pt x="90634" y="647797"/>
                </a:lnTo>
                <a:lnTo>
                  <a:pt x="0" y="709810"/>
                </a:lnTo>
                <a:lnTo>
                  <a:pt x="0" y="674510"/>
                </a:lnTo>
                <a:close/>
                <a:moveTo>
                  <a:pt x="90634" y="459850"/>
                </a:moveTo>
                <a:lnTo>
                  <a:pt x="181269" y="521863"/>
                </a:lnTo>
                <a:lnTo>
                  <a:pt x="181269" y="556209"/>
                </a:lnTo>
                <a:lnTo>
                  <a:pt x="90634" y="494196"/>
                </a:lnTo>
                <a:lnTo>
                  <a:pt x="0" y="556209"/>
                </a:lnTo>
                <a:lnTo>
                  <a:pt x="0" y="521863"/>
                </a:lnTo>
                <a:close/>
                <a:moveTo>
                  <a:pt x="90634" y="306248"/>
                </a:moveTo>
                <a:lnTo>
                  <a:pt x="181269" y="368261"/>
                </a:lnTo>
                <a:lnTo>
                  <a:pt x="181269" y="403561"/>
                </a:lnTo>
                <a:lnTo>
                  <a:pt x="90634" y="341548"/>
                </a:lnTo>
                <a:lnTo>
                  <a:pt x="0" y="403561"/>
                </a:lnTo>
                <a:lnTo>
                  <a:pt x="0" y="368261"/>
                </a:lnTo>
                <a:close/>
                <a:moveTo>
                  <a:pt x="90634" y="153601"/>
                </a:moveTo>
                <a:lnTo>
                  <a:pt x="181269" y="215614"/>
                </a:lnTo>
                <a:lnTo>
                  <a:pt x="181269" y="249960"/>
                </a:lnTo>
                <a:lnTo>
                  <a:pt x="90634" y="187946"/>
                </a:lnTo>
                <a:lnTo>
                  <a:pt x="0" y="249960"/>
                </a:lnTo>
                <a:lnTo>
                  <a:pt x="0" y="215614"/>
                </a:lnTo>
                <a:close/>
                <a:moveTo>
                  <a:pt x="90634" y="0"/>
                </a:moveTo>
                <a:lnTo>
                  <a:pt x="181269" y="62013"/>
                </a:lnTo>
                <a:lnTo>
                  <a:pt x="181269" y="97312"/>
                </a:lnTo>
                <a:lnTo>
                  <a:pt x="90634" y="35299"/>
                </a:lnTo>
                <a:lnTo>
                  <a:pt x="0" y="97312"/>
                </a:lnTo>
                <a:lnTo>
                  <a:pt x="0" y="62013"/>
                </a:lnTo>
                <a:close/>
              </a:path>
            </a:pathLst>
          </a:custGeom>
          <a:solidFill>
            <a:schemeClr val="bg1"/>
          </a:solidFill>
          <a:ln w="953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任意多边形: 形状 44"/>
          <p:cNvSpPr txBox="1"/>
          <p:nvPr/>
        </p:nvSpPr>
        <p:spPr>
          <a:xfrm rot="16200000" flipH="0" flipV="0">
            <a:off x="10830150" y="398453"/>
            <a:ext cx="117007" cy="1260492"/>
          </a:xfrm>
          <a:custGeom>
            <a:avLst/>
            <a:gdLst>
              <a:gd name="connsiteX0" fmla="*/ 214826 w 214826"/>
              <a:gd name="connsiteY0" fmla="*/ 2314273 h 2314273"/>
              <a:gd name="connsiteX1" fmla="*/ 0 w 214826"/>
              <a:gd name="connsiteY1" fmla="*/ 2314273 h 2314273"/>
              <a:gd name="connsiteX2" fmla="*/ 107413 w 214826"/>
              <a:gd name="connsiteY2" fmla="*/ 2129076 h 2314273"/>
              <a:gd name="connsiteX3" fmla="*/ 214826 w 214826"/>
              <a:gd name="connsiteY3" fmla="*/ 2010120 h 2314273"/>
              <a:gd name="connsiteX4" fmla="*/ 0 w 214826"/>
              <a:gd name="connsiteY4" fmla="*/ 2010120 h 2314273"/>
              <a:gd name="connsiteX5" fmla="*/ 107413 w 214826"/>
              <a:gd name="connsiteY5" fmla="*/ 1824924 h 2314273"/>
              <a:gd name="connsiteX6" fmla="*/ 214826 w 214826"/>
              <a:gd name="connsiteY6" fmla="*/ 1705966 h 2314273"/>
              <a:gd name="connsiteX7" fmla="*/ 0 w 214826"/>
              <a:gd name="connsiteY7" fmla="*/ 1705966 h 2314273"/>
              <a:gd name="connsiteX8" fmla="*/ 107413 w 214826"/>
              <a:gd name="connsiteY8" fmla="*/ 1520770 h 2314273"/>
              <a:gd name="connsiteX9" fmla="*/ 214826 w 214826"/>
              <a:gd name="connsiteY9" fmla="*/ 1401812 h 2314273"/>
              <a:gd name="connsiteX10" fmla="*/ 0 w 214826"/>
              <a:gd name="connsiteY10" fmla="*/ 1401812 h 2314273"/>
              <a:gd name="connsiteX11" fmla="*/ 107413 w 214826"/>
              <a:gd name="connsiteY11" fmla="*/ 1216616 h 2314273"/>
              <a:gd name="connsiteX12" fmla="*/ 214826 w 214826"/>
              <a:gd name="connsiteY12" fmla="*/ 1097658 h 2314273"/>
              <a:gd name="connsiteX13" fmla="*/ 0 w 214826"/>
              <a:gd name="connsiteY13" fmla="*/ 1097658 h 2314273"/>
              <a:gd name="connsiteX14" fmla="*/ 107413 w 214826"/>
              <a:gd name="connsiteY14" fmla="*/ 912462 h 2314273"/>
              <a:gd name="connsiteX15" fmla="*/ 214826 w 214826"/>
              <a:gd name="connsiteY15" fmla="*/ 793504 h 2314273"/>
              <a:gd name="connsiteX16" fmla="*/ 0 w 214826"/>
              <a:gd name="connsiteY16" fmla="*/ 793504 h 2314273"/>
              <a:gd name="connsiteX17" fmla="*/ 107413 w 214826"/>
              <a:gd name="connsiteY17" fmla="*/ 608308 h 2314273"/>
              <a:gd name="connsiteX18" fmla="*/ 214826 w 214826"/>
              <a:gd name="connsiteY18" fmla="*/ 489350 h 2314273"/>
              <a:gd name="connsiteX19" fmla="*/ 0 w 214826"/>
              <a:gd name="connsiteY19" fmla="*/ 489350 h 2314273"/>
              <a:gd name="connsiteX20" fmla="*/ 107413 w 214826"/>
              <a:gd name="connsiteY20" fmla="*/ 304154 h 2314273"/>
              <a:gd name="connsiteX21" fmla="*/ 214826 w 214826"/>
              <a:gd name="connsiteY21" fmla="*/ 185196 h 2314273"/>
              <a:gd name="connsiteX22" fmla="*/ 0 w 214826"/>
              <a:gd name="connsiteY22" fmla="*/ 185196 h 2314273"/>
              <a:gd name="connsiteX23" fmla="*/ 107413 w 214826"/>
              <a:gd name="connsiteY23" fmla="*/ 0 h 2314273"/>
            </a:gdLst>
            <a:rect l="l" t="t" r="r" b="b"/>
            <a:pathLst>
              <a:path w="214826" h="2314273">
                <a:moveTo>
                  <a:pt x="214826" y="2314273"/>
                </a:moveTo>
                <a:lnTo>
                  <a:pt x="0" y="2314273"/>
                </a:lnTo>
                <a:lnTo>
                  <a:pt x="107413" y="2129076"/>
                </a:lnTo>
                <a:close/>
                <a:moveTo>
                  <a:pt x="214826" y="2010120"/>
                </a:moveTo>
                <a:lnTo>
                  <a:pt x="0" y="2010120"/>
                </a:lnTo>
                <a:lnTo>
                  <a:pt x="107413" y="1824924"/>
                </a:lnTo>
                <a:close/>
                <a:moveTo>
                  <a:pt x="214826" y="1705966"/>
                </a:moveTo>
                <a:lnTo>
                  <a:pt x="0" y="1705966"/>
                </a:lnTo>
                <a:lnTo>
                  <a:pt x="107413" y="1520770"/>
                </a:lnTo>
                <a:close/>
                <a:moveTo>
                  <a:pt x="214826" y="1401812"/>
                </a:moveTo>
                <a:lnTo>
                  <a:pt x="0" y="1401812"/>
                </a:lnTo>
                <a:lnTo>
                  <a:pt x="107413" y="1216616"/>
                </a:lnTo>
                <a:close/>
                <a:moveTo>
                  <a:pt x="214826" y="1097658"/>
                </a:moveTo>
                <a:lnTo>
                  <a:pt x="0" y="1097658"/>
                </a:lnTo>
                <a:lnTo>
                  <a:pt x="107413" y="912462"/>
                </a:lnTo>
                <a:close/>
                <a:moveTo>
                  <a:pt x="214826" y="793504"/>
                </a:moveTo>
                <a:lnTo>
                  <a:pt x="0" y="793504"/>
                </a:lnTo>
                <a:lnTo>
                  <a:pt x="107413" y="608308"/>
                </a:lnTo>
                <a:close/>
                <a:moveTo>
                  <a:pt x="214826" y="489350"/>
                </a:moveTo>
                <a:lnTo>
                  <a:pt x="0" y="489350"/>
                </a:lnTo>
                <a:lnTo>
                  <a:pt x="107413" y="304154"/>
                </a:lnTo>
                <a:close/>
                <a:moveTo>
                  <a:pt x="214826" y="185196"/>
                </a:moveTo>
                <a:lnTo>
                  <a:pt x="0" y="185196"/>
                </a:lnTo>
                <a:lnTo>
                  <a:pt x="107413" y="0"/>
                </a:lnTo>
                <a:close/>
              </a:path>
            </a:pathLst>
          </a:custGeom>
          <a:noFill/>
          <a:ln w="12700" cap="sq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2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6" t="0" r="8737" b="8552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平行四边形 1"/>
          <p:cNvSpPr txBox="1"/>
          <p:nvPr/>
        </p:nvSpPr>
        <p:spPr>
          <a:xfrm rot="0" flipH="0" flipV="0">
            <a:off x="96312" y="612340"/>
            <a:ext cx="2682152" cy="51796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平行四边形 2"/>
          <p:cNvSpPr txBox="1"/>
          <p:nvPr/>
        </p:nvSpPr>
        <p:spPr>
          <a:xfrm rot="0" flipH="0" flipV="0">
            <a:off x="514287" y="1089789"/>
            <a:ext cx="763929" cy="81022"/>
          </a:xfrm>
          <a:prstGeom prst="parallelogram">
            <a:avLst/>
          </a:prstGeom>
          <a:gradFill>
            <a:gsLst>
              <a:gs pos="24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任意多边形: 形状 3"/>
          <p:cNvSpPr txBox="1"/>
          <p:nvPr/>
        </p:nvSpPr>
        <p:spPr>
          <a:xfrm rot="0" flipH="0" flipV="0">
            <a:off x="489946" y="787404"/>
            <a:ext cx="1570284" cy="1949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PPT-6"/>
          <p:cNvSpPr txBox="1"/>
          <p:nvPr/>
        </p:nvSpPr>
        <p:spPr>
          <a:xfrm rot="5400000" flipH="1" flipV="0">
            <a:off x="2599578" y="569519"/>
            <a:ext cx="93722" cy="620924"/>
          </a:xfrm>
          <a:custGeom>
            <a:avLst/>
            <a:gdLst>
              <a:gd name="connsiteX0" fmla="*/ 90634 w 181269"/>
              <a:gd name="connsiteY0" fmla="*/ 766099 h 862458"/>
              <a:gd name="connsiteX1" fmla="*/ 181269 w 181269"/>
              <a:gd name="connsiteY1" fmla="*/ 828112 h 862458"/>
              <a:gd name="connsiteX2" fmla="*/ 181269 w 181269"/>
              <a:gd name="connsiteY2" fmla="*/ 862458 h 862458"/>
              <a:gd name="connsiteX3" fmla="*/ 90634 w 181269"/>
              <a:gd name="connsiteY3" fmla="*/ 800444 h 862458"/>
              <a:gd name="connsiteX4" fmla="*/ 0 w 181269"/>
              <a:gd name="connsiteY4" fmla="*/ 862458 h 862458"/>
              <a:gd name="connsiteX5" fmla="*/ 0 w 181269"/>
              <a:gd name="connsiteY5" fmla="*/ 828112 h 862458"/>
              <a:gd name="connsiteX6" fmla="*/ 90634 w 181269"/>
              <a:gd name="connsiteY6" fmla="*/ 612497 h 862458"/>
              <a:gd name="connsiteX7" fmla="*/ 181269 w 181269"/>
              <a:gd name="connsiteY7" fmla="*/ 674510 h 862458"/>
              <a:gd name="connsiteX8" fmla="*/ 181269 w 181269"/>
              <a:gd name="connsiteY8" fmla="*/ 709810 h 862458"/>
              <a:gd name="connsiteX9" fmla="*/ 90634 w 181269"/>
              <a:gd name="connsiteY9" fmla="*/ 647797 h 862458"/>
              <a:gd name="connsiteX10" fmla="*/ 0 w 181269"/>
              <a:gd name="connsiteY10" fmla="*/ 709810 h 862458"/>
              <a:gd name="connsiteX11" fmla="*/ 0 w 181269"/>
              <a:gd name="connsiteY11" fmla="*/ 674510 h 862458"/>
              <a:gd name="connsiteX12" fmla="*/ 90634 w 181269"/>
              <a:gd name="connsiteY12" fmla="*/ 459850 h 862458"/>
              <a:gd name="connsiteX13" fmla="*/ 181269 w 181269"/>
              <a:gd name="connsiteY13" fmla="*/ 521863 h 862458"/>
              <a:gd name="connsiteX14" fmla="*/ 181269 w 181269"/>
              <a:gd name="connsiteY14" fmla="*/ 556209 h 862458"/>
              <a:gd name="connsiteX15" fmla="*/ 90634 w 181269"/>
              <a:gd name="connsiteY15" fmla="*/ 494196 h 862458"/>
              <a:gd name="connsiteX16" fmla="*/ 0 w 181269"/>
              <a:gd name="connsiteY16" fmla="*/ 556209 h 862458"/>
              <a:gd name="connsiteX17" fmla="*/ 0 w 181269"/>
              <a:gd name="connsiteY17" fmla="*/ 521863 h 862458"/>
              <a:gd name="connsiteX18" fmla="*/ 90634 w 181269"/>
              <a:gd name="connsiteY18" fmla="*/ 306248 h 862458"/>
              <a:gd name="connsiteX19" fmla="*/ 181269 w 181269"/>
              <a:gd name="connsiteY19" fmla="*/ 368261 h 862458"/>
              <a:gd name="connsiteX20" fmla="*/ 181269 w 181269"/>
              <a:gd name="connsiteY20" fmla="*/ 403561 h 862458"/>
              <a:gd name="connsiteX21" fmla="*/ 90634 w 181269"/>
              <a:gd name="connsiteY21" fmla="*/ 341548 h 862458"/>
              <a:gd name="connsiteX22" fmla="*/ 0 w 181269"/>
              <a:gd name="connsiteY22" fmla="*/ 403561 h 862458"/>
              <a:gd name="connsiteX23" fmla="*/ 0 w 181269"/>
              <a:gd name="connsiteY23" fmla="*/ 368261 h 862458"/>
              <a:gd name="connsiteX24" fmla="*/ 90634 w 181269"/>
              <a:gd name="connsiteY24" fmla="*/ 153601 h 862458"/>
              <a:gd name="connsiteX25" fmla="*/ 181269 w 181269"/>
              <a:gd name="connsiteY25" fmla="*/ 215614 h 862458"/>
              <a:gd name="connsiteX26" fmla="*/ 181269 w 181269"/>
              <a:gd name="connsiteY26" fmla="*/ 249960 h 862458"/>
              <a:gd name="connsiteX27" fmla="*/ 90634 w 181269"/>
              <a:gd name="connsiteY27" fmla="*/ 187946 h 862458"/>
              <a:gd name="connsiteX28" fmla="*/ 0 w 181269"/>
              <a:gd name="connsiteY28" fmla="*/ 249960 h 862458"/>
              <a:gd name="connsiteX29" fmla="*/ 0 w 181269"/>
              <a:gd name="connsiteY29" fmla="*/ 215614 h 862458"/>
              <a:gd name="connsiteX30" fmla="*/ 90634 w 181269"/>
              <a:gd name="connsiteY30" fmla="*/ 0 h 862458"/>
              <a:gd name="connsiteX31" fmla="*/ 181269 w 181269"/>
              <a:gd name="connsiteY31" fmla="*/ 62013 h 862458"/>
              <a:gd name="connsiteX32" fmla="*/ 181269 w 181269"/>
              <a:gd name="connsiteY32" fmla="*/ 97312 h 862458"/>
              <a:gd name="connsiteX33" fmla="*/ 90634 w 181269"/>
              <a:gd name="connsiteY33" fmla="*/ 35299 h 862458"/>
              <a:gd name="connsiteX34" fmla="*/ 0 w 181269"/>
              <a:gd name="connsiteY34" fmla="*/ 97312 h 862458"/>
              <a:gd name="connsiteX35" fmla="*/ 0 w 181269"/>
              <a:gd name="connsiteY35" fmla="*/ 62013 h 862458"/>
            </a:gdLst>
            <a:rect l="l" t="t" r="r" b="b"/>
            <a:pathLst>
              <a:path w="181269" h="862458">
                <a:moveTo>
                  <a:pt x="90634" y="766099"/>
                </a:moveTo>
                <a:lnTo>
                  <a:pt x="181269" y="828112"/>
                </a:lnTo>
                <a:lnTo>
                  <a:pt x="181269" y="862458"/>
                </a:lnTo>
                <a:lnTo>
                  <a:pt x="90634" y="800444"/>
                </a:lnTo>
                <a:lnTo>
                  <a:pt x="0" y="862458"/>
                </a:lnTo>
                <a:lnTo>
                  <a:pt x="0" y="828112"/>
                </a:lnTo>
                <a:close/>
                <a:moveTo>
                  <a:pt x="90634" y="612497"/>
                </a:moveTo>
                <a:lnTo>
                  <a:pt x="181269" y="674510"/>
                </a:lnTo>
                <a:lnTo>
                  <a:pt x="181269" y="709810"/>
                </a:lnTo>
                <a:lnTo>
                  <a:pt x="90634" y="647797"/>
                </a:lnTo>
                <a:lnTo>
                  <a:pt x="0" y="709810"/>
                </a:lnTo>
                <a:lnTo>
                  <a:pt x="0" y="674510"/>
                </a:lnTo>
                <a:close/>
                <a:moveTo>
                  <a:pt x="90634" y="459850"/>
                </a:moveTo>
                <a:lnTo>
                  <a:pt x="181269" y="521863"/>
                </a:lnTo>
                <a:lnTo>
                  <a:pt x="181269" y="556209"/>
                </a:lnTo>
                <a:lnTo>
                  <a:pt x="90634" y="494196"/>
                </a:lnTo>
                <a:lnTo>
                  <a:pt x="0" y="556209"/>
                </a:lnTo>
                <a:lnTo>
                  <a:pt x="0" y="521863"/>
                </a:lnTo>
                <a:close/>
                <a:moveTo>
                  <a:pt x="90634" y="306248"/>
                </a:moveTo>
                <a:lnTo>
                  <a:pt x="181269" y="368261"/>
                </a:lnTo>
                <a:lnTo>
                  <a:pt x="181269" y="403561"/>
                </a:lnTo>
                <a:lnTo>
                  <a:pt x="90634" y="341548"/>
                </a:lnTo>
                <a:lnTo>
                  <a:pt x="0" y="403561"/>
                </a:lnTo>
                <a:lnTo>
                  <a:pt x="0" y="368261"/>
                </a:lnTo>
                <a:close/>
                <a:moveTo>
                  <a:pt x="90634" y="153601"/>
                </a:moveTo>
                <a:lnTo>
                  <a:pt x="181269" y="215614"/>
                </a:lnTo>
                <a:lnTo>
                  <a:pt x="181269" y="249960"/>
                </a:lnTo>
                <a:lnTo>
                  <a:pt x="90634" y="187946"/>
                </a:lnTo>
                <a:lnTo>
                  <a:pt x="0" y="249960"/>
                </a:lnTo>
                <a:lnTo>
                  <a:pt x="0" y="215614"/>
                </a:lnTo>
                <a:close/>
                <a:moveTo>
                  <a:pt x="90634" y="0"/>
                </a:moveTo>
                <a:lnTo>
                  <a:pt x="181269" y="62013"/>
                </a:lnTo>
                <a:lnTo>
                  <a:pt x="181269" y="97312"/>
                </a:lnTo>
                <a:lnTo>
                  <a:pt x="90634" y="35299"/>
                </a:lnTo>
                <a:lnTo>
                  <a:pt x="0" y="97312"/>
                </a:lnTo>
                <a:lnTo>
                  <a:pt x="0" y="62013"/>
                </a:lnTo>
                <a:close/>
              </a:path>
            </a:pathLst>
          </a:custGeom>
          <a:solidFill>
            <a:schemeClr val="bg1"/>
          </a:solidFill>
          <a:ln w="953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任意多边形: 形状 5"/>
          <p:cNvSpPr txBox="1"/>
          <p:nvPr/>
        </p:nvSpPr>
        <p:spPr>
          <a:xfrm rot="16200000" flipH="0" flipV="0">
            <a:off x="10830150" y="398453"/>
            <a:ext cx="117007" cy="1260492"/>
          </a:xfrm>
          <a:custGeom>
            <a:avLst/>
            <a:gdLst>
              <a:gd name="connsiteX0" fmla="*/ 214826 w 214826"/>
              <a:gd name="connsiteY0" fmla="*/ 2314273 h 2314273"/>
              <a:gd name="connsiteX1" fmla="*/ 0 w 214826"/>
              <a:gd name="connsiteY1" fmla="*/ 2314273 h 2314273"/>
              <a:gd name="connsiteX2" fmla="*/ 107413 w 214826"/>
              <a:gd name="connsiteY2" fmla="*/ 2129076 h 2314273"/>
              <a:gd name="connsiteX3" fmla="*/ 214826 w 214826"/>
              <a:gd name="connsiteY3" fmla="*/ 2010120 h 2314273"/>
              <a:gd name="connsiteX4" fmla="*/ 0 w 214826"/>
              <a:gd name="connsiteY4" fmla="*/ 2010120 h 2314273"/>
              <a:gd name="connsiteX5" fmla="*/ 107413 w 214826"/>
              <a:gd name="connsiteY5" fmla="*/ 1824924 h 2314273"/>
              <a:gd name="connsiteX6" fmla="*/ 214826 w 214826"/>
              <a:gd name="connsiteY6" fmla="*/ 1705966 h 2314273"/>
              <a:gd name="connsiteX7" fmla="*/ 0 w 214826"/>
              <a:gd name="connsiteY7" fmla="*/ 1705966 h 2314273"/>
              <a:gd name="connsiteX8" fmla="*/ 107413 w 214826"/>
              <a:gd name="connsiteY8" fmla="*/ 1520770 h 2314273"/>
              <a:gd name="connsiteX9" fmla="*/ 214826 w 214826"/>
              <a:gd name="connsiteY9" fmla="*/ 1401812 h 2314273"/>
              <a:gd name="connsiteX10" fmla="*/ 0 w 214826"/>
              <a:gd name="connsiteY10" fmla="*/ 1401812 h 2314273"/>
              <a:gd name="connsiteX11" fmla="*/ 107413 w 214826"/>
              <a:gd name="connsiteY11" fmla="*/ 1216616 h 2314273"/>
              <a:gd name="connsiteX12" fmla="*/ 214826 w 214826"/>
              <a:gd name="connsiteY12" fmla="*/ 1097658 h 2314273"/>
              <a:gd name="connsiteX13" fmla="*/ 0 w 214826"/>
              <a:gd name="connsiteY13" fmla="*/ 1097658 h 2314273"/>
              <a:gd name="connsiteX14" fmla="*/ 107413 w 214826"/>
              <a:gd name="connsiteY14" fmla="*/ 912462 h 2314273"/>
              <a:gd name="connsiteX15" fmla="*/ 214826 w 214826"/>
              <a:gd name="connsiteY15" fmla="*/ 793504 h 2314273"/>
              <a:gd name="connsiteX16" fmla="*/ 0 w 214826"/>
              <a:gd name="connsiteY16" fmla="*/ 793504 h 2314273"/>
              <a:gd name="connsiteX17" fmla="*/ 107413 w 214826"/>
              <a:gd name="connsiteY17" fmla="*/ 608308 h 2314273"/>
              <a:gd name="connsiteX18" fmla="*/ 214826 w 214826"/>
              <a:gd name="connsiteY18" fmla="*/ 489350 h 2314273"/>
              <a:gd name="connsiteX19" fmla="*/ 0 w 214826"/>
              <a:gd name="connsiteY19" fmla="*/ 489350 h 2314273"/>
              <a:gd name="connsiteX20" fmla="*/ 107413 w 214826"/>
              <a:gd name="connsiteY20" fmla="*/ 304154 h 2314273"/>
              <a:gd name="connsiteX21" fmla="*/ 214826 w 214826"/>
              <a:gd name="connsiteY21" fmla="*/ 185196 h 2314273"/>
              <a:gd name="connsiteX22" fmla="*/ 0 w 214826"/>
              <a:gd name="connsiteY22" fmla="*/ 185196 h 2314273"/>
              <a:gd name="connsiteX23" fmla="*/ 107413 w 214826"/>
              <a:gd name="connsiteY23" fmla="*/ 0 h 2314273"/>
            </a:gdLst>
            <a:rect l="l" t="t" r="r" b="b"/>
            <a:pathLst>
              <a:path w="214826" h="2314273">
                <a:moveTo>
                  <a:pt x="214826" y="2314273"/>
                </a:moveTo>
                <a:lnTo>
                  <a:pt x="0" y="2314273"/>
                </a:lnTo>
                <a:lnTo>
                  <a:pt x="107413" y="2129076"/>
                </a:lnTo>
                <a:close/>
                <a:moveTo>
                  <a:pt x="214826" y="2010120"/>
                </a:moveTo>
                <a:lnTo>
                  <a:pt x="0" y="2010120"/>
                </a:lnTo>
                <a:lnTo>
                  <a:pt x="107413" y="1824924"/>
                </a:lnTo>
                <a:close/>
                <a:moveTo>
                  <a:pt x="214826" y="1705966"/>
                </a:moveTo>
                <a:lnTo>
                  <a:pt x="0" y="1705966"/>
                </a:lnTo>
                <a:lnTo>
                  <a:pt x="107413" y="1520770"/>
                </a:lnTo>
                <a:close/>
                <a:moveTo>
                  <a:pt x="214826" y="1401812"/>
                </a:moveTo>
                <a:lnTo>
                  <a:pt x="0" y="1401812"/>
                </a:lnTo>
                <a:lnTo>
                  <a:pt x="107413" y="1216616"/>
                </a:lnTo>
                <a:close/>
                <a:moveTo>
                  <a:pt x="214826" y="1097658"/>
                </a:moveTo>
                <a:lnTo>
                  <a:pt x="0" y="1097658"/>
                </a:lnTo>
                <a:lnTo>
                  <a:pt x="107413" y="912462"/>
                </a:lnTo>
                <a:close/>
                <a:moveTo>
                  <a:pt x="214826" y="793504"/>
                </a:moveTo>
                <a:lnTo>
                  <a:pt x="0" y="793504"/>
                </a:lnTo>
                <a:lnTo>
                  <a:pt x="107413" y="608308"/>
                </a:lnTo>
                <a:close/>
                <a:moveTo>
                  <a:pt x="214826" y="489350"/>
                </a:moveTo>
                <a:lnTo>
                  <a:pt x="0" y="489350"/>
                </a:lnTo>
                <a:lnTo>
                  <a:pt x="107413" y="304154"/>
                </a:lnTo>
                <a:close/>
                <a:moveTo>
                  <a:pt x="214826" y="185196"/>
                </a:moveTo>
                <a:lnTo>
                  <a:pt x="0" y="185196"/>
                </a:lnTo>
                <a:lnTo>
                  <a:pt x="107413" y="0"/>
                </a:lnTo>
                <a:close/>
              </a:path>
            </a:pathLst>
          </a:custGeom>
          <a:noFill/>
          <a:ln w="12700" cap="sq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平行四边形 6"/>
          <p:cNvSpPr txBox="1"/>
          <p:nvPr/>
        </p:nvSpPr>
        <p:spPr>
          <a:xfrm rot="0" flipH="0" flipV="0">
            <a:off x="2107991" y="1971040"/>
            <a:ext cx="12468931" cy="240792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AIPPT10"/>
          <p:cNvSpPr txBox="1"/>
          <p:nvPr/>
        </p:nvSpPr>
        <p:spPr>
          <a:xfrm rot="0" flipH="0" flipV="0">
            <a:off x="4069080" y="2148840"/>
            <a:ext cx="7533640" cy="2064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Physical AIとは何か</a:t>
            </a:r>
            <a:endParaRPr kumimoji="1" lang="zh-CN" altLang="en-US"/>
          </a:p>
        </p:txBody>
      </p:sp>
      <p:sp>
        <p:nvSpPr>
          <p:cNvPr id="10" name="平行四边形 14"/>
          <p:cNvSpPr txBox="1"/>
          <p:nvPr/>
        </p:nvSpPr>
        <p:spPr>
          <a:xfrm rot="0" flipH="0" flipV="0">
            <a:off x="1584960" y="2901122"/>
            <a:ext cx="2438400" cy="518160"/>
          </a:xfrm>
          <a:prstGeom prst="parallelogram">
            <a:avLst>
              <a:gd name="adj" fmla="val 36765"/>
            </a:avLst>
          </a:prstGeom>
          <a:gradFill>
            <a:gsLst>
              <a:gs pos="10000">
                <a:schemeClr val="accent1"/>
              </a:gs>
              <a:gs pos="91000">
                <a:schemeClr val="accent2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AIPPT10"/>
          <p:cNvSpPr txBox="1"/>
          <p:nvPr/>
        </p:nvSpPr>
        <p:spPr>
          <a:xfrm rot="0" flipH="0" flipV="0">
            <a:off x="1938920" y="2882410"/>
            <a:ext cx="668598" cy="5555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Part</a:t>
            </a:r>
            <a:endParaRPr kumimoji="1" lang="zh-CN" altLang="en-US"/>
          </a:p>
        </p:txBody>
      </p:sp>
      <p:sp>
        <p:nvSpPr>
          <p:cNvPr id="12" name="AIPPT10"/>
          <p:cNvSpPr txBox="1"/>
          <p:nvPr/>
        </p:nvSpPr>
        <p:spPr>
          <a:xfrm rot="0" flipH="0" flipV="0">
            <a:off x="2459782" y="2882410"/>
            <a:ext cx="668598" cy="5555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01</a:t>
            </a:r>
            <a:endParaRPr kumimoji="1" lang="zh-CN" altLang="en-US"/>
          </a:p>
        </p:txBody>
      </p:sp>
      <p:cxnSp>
        <p:nvCxnSpPr>
          <p:cNvPr id="13" name="直接箭头连接符 19"/>
          <p:cNvCxnSpPr/>
          <p:nvPr/>
        </p:nvCxnSpPr>
        <p:spPr>
          <a:xfrm rot="0" flipH="0" flipV="0">
            <a:off x="3212592" y="3160202"/>
            <a:ext cx="432816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prstDash val="solid"/>
            <a:miter/>
            <a:headEnd w="lg" len="med"/>
            <a:tailEnd type="triangle"/>
          </a:ln>
        </p:spPr>
      </p:cxn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 flipH="0" flipV="0">
            <a:off x="2318753" y="266030"/>
            <a:ext cx="842210" cy="342231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 flipH="0" flipV="0">
            <a:off x="2329266" y="1841500"/>
            <a:ext cx="842210" cy="344334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 flipH="0" flipV="0">
            <a:off x="2347495" y="3403600"/>
            <a:ext cx="842210" cy="348983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715710" y="1378366"/>
            <a:ext cx="6472989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AIが物理世界と直接的に相互作用し、制御を行う技術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666873" y="1628272"/>
            <a:ext cx="697831" cy="69783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3666873" y="3216445"/>
            <a:ext cx="697831" cy="69783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666873" y="4804615"/>
            <a:ext cx="697831" cy="69783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715710" y="2966538"/>
            <a:ext cx="6472989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デジタル空間での情報処理 vs 物理世界への拡張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715710" y="4554710"/>
            <a:ext cx="6472989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ロボティクス、自動運転車、スマートマテリアル、物理資産のデジタルツイン、スマートヘルスモニター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3850190" y="1811590"/>
            <a:ext cx="331196" cy="33119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850190" y="5000341"/>
            <a:ext cx="331196" cy="306379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850190" y="3405105"/>
            <a:ext cx="331196" cy="320511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234330" y="1687322"/>
            <a:ext cx="2303540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Physical AIの定義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234330" y="3275494"/>
            <a:ext cx="2308970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従来のAIとの違い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234329" y="4863665"/>
            <a:ext cx="2611095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主な応用分野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定義と概要</a:t>
            </a:r>
            <a:endParaRPr kumimoji="1" lang="zh-CN" altLang="en-US"/>
          </a:p>
        </p:txBody>
      </p:sp>
      <p:grpSp>
        <p:nvGrpSpPr>
          <p:cNvPr id="19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20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3150937" y="2155850"/>
            <a:ext cx="7593263" cy="1415075"/>
          </a:xfrm>
          <a:prstGeom prst="roundRect">
            <a:avLst>
              <a:gd name="adj" fmla="val 10000"/>
            </a:avLst>
          </a:prstGeom>
          <a:solidFill>
            <a:schemeClr val="tx1">
              <a:lumMod val="25000"/>
              <a:lumOff val="75000"/>
              <a:alpha val="20000"/>
            </a:schemeClr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366937" y="2593387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150937" y="3924924"/>
            <a:ext cx="7593263" cy="1453175"/>
          </a:xfrm>
          <a:prstGeom prst="roundRect">
            <a:avLst>
              <a:gd name="adj" fmla="val 10000"/>
            </a:avLst>
          </a:prstGeom>
          <a:solidFill>
            <a:schemeClr val="tx1">
              <a:lumMod val="25000"/>
              <a:lumOff val="75000"/>
              <a:alpha val="20000"/>
            </a:schemeClr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366937" y="4381511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0" y="1168241"/>
            <a:ext cx="2616360" cy="5207319"/>
          </a:xfrm>
          <a:custGeom>
            <a:avLst/>
            <a:gdLst>
              <a:gd name="connsiteX0" fmla="*/ 0 w 2286000"/>
              <a:gd name="connsiteY0" fmla="*/ 0 h 4572000"/>
              <a:gd name="connsiteX1" fmla="*/ 2286000 w 2286000"/>
              <a:gd name="connsiteY1" fmla="*/ 2286000 h 4572000"/>
              <a:gd name="connsiteX2" fmla="*/ 0 w 2286000"/>
              <a:gd name="connsiteY2" fmla="*/ 4572000 h 4572000"/>
            </a:gdLst>
            <a:rect l="l" t="t" r="r" b="b"/>
            <a:pathLst>
              <a:path w="2286000" h="4572000">
                <a:moveTo>
                  <a:pt x="0" y="0"/>
                </a:moveTo>
                <a:cubicBezTo>
                  <a:pt x="1262523" y="0"/>
                  <a:pt x="2286000" y="1023477"/>
                  <a:pt x="2286000" y="2286000"/>
                </a:cubicBezTo>
                <a:cubicBezTo>
                  <a:pt x="2286000" y="3548523"/>
                  <a:pt x="1262523" y="4572000"/>
                  <a:pt x="0" y="457200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</p:spPr>
        <p:txBody>
          <a:bodyPr vert="horz" wrap="square" lIns="91440" tIns="9360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148951" y="2235200"/>
            <a:ext cx="5905500" cy="4878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市場予測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148951" y="2731171"/>
            <a:ext cx="5956300" cy="7359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兆ドル規模の市場創出の可能性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148951" y="4038600"/>
            <a:ext cx="6007100" cy="4878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NVIDIAの見解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148951" y="4547270"/>
            <a:ext cx="6045200" cy="7613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NVIDIAのCEOによる「人工知能の次の波はPhysical AI」の発言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市場規模と重要性</a:t>
            </a:r>
            <a:endParaRPr kumimoji="1" lang="zh-CN" altLang="en-US"/>
          </a:p>
        </p:txBody>
      </p:sp>
      <p:grpSp>
        <p:nvGrpSpPr>
          <p:cNvPr id="13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4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2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6" t="0" r="8737" b="8552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平行四边形 1"/>
          <p:cNvSpPr txBox="1"/>
          <p:nvPr/>
        </p:nvSpPr>
        <p:spPr>
          <a:xfrm rot="0" flipH="0" flipV="0">
            <a:off x="96312" y="612340"/>
            <a:ext cx="2682152" cy="51796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平行四边形 2"/>
          <p:cNvSpPr txBox="1"/>
          <p:nvPr/>
        </p:nvSpPr>
        <p:spPr>
          <a:xfrm rot="0" flipH="0" flipV="0">
            <a:off x="514287" y="1089789"/>
            <a:ext cx="763929" cy="81022"/>
          </a:xfrm>
          <a:prstGeom prst="parallelogram">
            <a:avLst/>
          </a:prstGeom>
          <a:gradFill>
            <a:gsLst>
              <a:gs pos="24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任意多边形: 形状 3"/>
          <p:cNvSpPr txBox="1"/>
          <p:nvPr/>
        </p:nvSpPr>
        <p:spPr>
          <a:xfrm rot="0" flipH="0" flipV="0">
            <a:off x="489946" y="787404"/>
            <a:ext cx="1570284" cy="1949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PPT-6"/>
          <p:cNvSpPr txBox="1"/>
          <p:nvPr/>
        </p:nvSpPr>
        <p:spPr>
          <a:xfrm rot="5400000" flipH="1" flipV="0">
            <a:off x="2599578" y="569519"/>
            <a:ext cx="93722" cy="620924"/>
          </a:xfrm>
          <a:custGeom>
            <a:avLst/>
            <a:gdLst>
              <a:gd name="connsiteX0" fmla="*/ 90634 w 181269"/>
              <a:gd name="connsiteY0" fmla="*/ 766099 h 862458"/>
              <a:gd name="connsiteX1" fmla="*/ 181269 w 181269"/>
              <a:gd name="connsiteY1" fmla="*/ 828112 h 862458"/>
              <a:gd name="connsiteX2" fmla="*/ 181269 w 181269"/>
              <a:gd name="connsiteY2" fmla="*/ 862458 h 862458"/>
              <a:gd name="connsiteX3" fmla="*/ 90634 w 181269"/>
              <a:gd name="connsiteY3" fmla="*/ 800444 h 862458"/>
              <a:gd name="connsiteX4" fmla="*/ 0 w 181269"/>
              <a:gd name="connsiteY4" fmla="*/ 862458 h 862458"/>
              <a:gd name="connsiteX5" fmla="*/ 0 w 181269"/>
              <a:gd name="connsiteY5" fmla="*/ 828112 h 862458"/>
              <a:gd name="connsiteX6" fmla="*/ 90634 w 181269"/>
              <a:gd name="connsiteY6" fmla="*/ 612497 h 862458"/>
              <a:gd name="connsiteX7" fmla="*/ 181269 w 181269"/>
              <a:gd name="connsiteY7" fmla="*/ 674510 h 862458"/>
              <a:gd name="connsiteX8" fmla="*/ 181269 w 181269"/>
              <a:gd name="connsiteY8" fmla="*/ 709810 h 862458"/>
              <a:gd name="connsiteX9" fmla="*/ 90634 w 181269"/>
              <a:gd name="connsiteY9" fmla="*/ 647797 h 862458"/>
              <a:gd name="connsiteX10" fmla="*/ 0 w 181269"/>
              <a:gd name="connsiteY10" fmla="*/ 709810 h 862458"/>
              <a:gd name="connsiteX11" fmla="*/ 0 w 181269"/>
              <a:gd name="connsiteY11" fmla="*/ 674510 h 862458"/>
              <a:gd name="connsiteX12" fmla="*/ 90634 w 181269"/>
              <a:gd name="connsiteY12" fmla="*/ 459850 h 862458"/>
              <a:gd name="connsiteX13" fmla="*/ 181269 w 181269"/>
              <a:gd name="connsiteY13" fmla="*/ 521863 h 862458"/>
              <a:gd name="connsiteX14" fmla="*/ 181269 w 181269"/>
              <a:gd name="connsiteY14" fmla="*/ 556209 h 862458"/>
              <a:gd name="connsiteX15" fmla="*/ 90634 w 181269"/>
              <a:gd name="connsiteY15" fmla="*/ 494196 h 862458"/>
              <a:gd name="connsiteX16" fmla="*/ 0 w 181269"/>
              <a:gd name="connsiteY16" fmla="*/ 556209 h 862458"/>
              <a:gd name="connsiteX17" fmla="*/ 0 w 181269"/>
              <a:gd name="connsiteY17" fmla="*/ 521863 h 862458"/>
              <a:gd name="connsiteX18" fmla="*/ 90634 w 181269"/>
              <a:gd name="connsiteY18" fmla="*/ 306248 h 862458"/>
              <a:gd name="connsiteX19" fmla="*/ 181269 w 181269"/>
              <a:gd name="connsiteY19" fmla="*/ 368261 h 862458"/>
              <a:gd name="connsiteX20" fmla="*/ 181269 w 181269"/>
              <a:gd name="connsiteY20" fmla="*/ 403561 h 862458"/>
              <a:gd name="connsiteX21" fmla="*/ 90634 w 181269"/>
              <a:gd name="connsiteY21" fmla="*/ 341548 h 862458"/>
              <a:gd name="connsiteX22" fmla="*/ 0 w 181269"/>
              <a:gd name="connsiteY22" fmla="*/ 403561 h 862458"/>
              <a:gd name="connsiteX23" fmla="*/ 0 w 181269"/>
              <a:gd name="connsiteY23" fmla="*/ 368261 h 862458"/>
              <a:gd name="connsiteX24" fmla="*/ 90634 w 181269"/>
              <a:gd name="connsiteY24" fmla="*/ 153601 h 862458"/>
              <a:gd name="connsiteX25" fmla="*/ 181269 w 181269"/>
              <a:gd name="connsiteY25" fmla="*/ 215614 h 862458"/>
              <a:gd name="connsiteX26" fmla="*/ 181269 w 181269"/>
              <a:gd name="connsiteY26" fmla="*/ 249960 h 862458"/>
              <a:gd name="connsiteX27" fmla="*/ 90634 w 181269"/>
              <a:gd name="connsiteY27" fmla="*/ 187946 h 862458"/>
              <a:gd name="connsiteX28" fmla="*/ 0 w 181269"/>
              <a:gd name="connsiteY28" fmla="*/ 249960 h 862458"/>
              <a:gd name="connsiteX29" fmla="*/ 0 w 181269"/>
              <a:gd name="connsiteY29" fmla="*/ 215614 h 862458"/>
              <a:gd name="connsiteX30" fmla="*/ 90634 w 181269"/>
              <a:gd name="connsiteY30" fmla="*/ 0 h 862458"/>
              <a:gd name="connsiteX31" fmla="*/ 181269 w 181269"/>
              <a:gd name="connsiteY31" fmla="*/ 62013 h 862458"/>
              <a:gd name="connsiteX32" fmla="*/ 181269 w 181269"/>
              <a:gd name="connsiteY32" fmla="*/ 97312 h 862458"/>
              <a:gd name="connsiteX33" fmla="*/ 90634 w 181269"/>
              <a:gd name="connsiteY33" fmla="*/ 35299 h 862458"/>
              <a:gd name="connsiteX34" fmla="*/ 0 w 181269"/>
              <a:gd name="connsiteY34" fmla="*/ 97312 h 862458"/>
              <a:gd name="connsiteX35" fmla="*/ 0 w 181269"/>
              <a:gd name="connsiteY35" fmla="*/ 62013 h 862458"/>
            </a:gdLst>
            <a:rect l="l" t="t" r="r" b="b"/>
            <a:pathLst>
              <a:path w="181269" h="862458">
                <a:moveTo>
                  <a:pt x="90634" y="766099"/>
                </a:moveTo>
                <a:lnTo>
                  <a:pt x="181269" y="828112"/>
                </a:lnTo>
                <a:lnTo>
                  <a:pt x="181269" y="862458"/>
                </a:lnTo>
                <a:lnTo>
                  <a:pt x="90634" y="800444"/>
                </a:lnTo>
                <a:lnTo>
                  <a:pt x="0" y="862458"/>
                </a:lnTo>
                <a:lnTo>
                  <a:pt x="0" y="828112"/>
                </a:lnTo>
                <a:close/>
                <a:moveTo>
                  <a:pt x="90634" y="612497"/>
                </a:moveTo>
                <a:lnTo>
                  <a:pt x="181269" y="674510"/>
                </a:lnTo>
                <a:lnTo>
                  <a:pt x="181269" y="709810"/>
                </a:lnTo>
                <a:lnTo>
                  <a:pt x="90634" y="647797"/>
                </a:lnTo>
                <a:lnTo>
                  <a:pt x="0" y="709810"/>
                </a:lnTo>
                <a:lnTo>
                  <a:pt x="0" y="674510"/>
                </a:lnTo>
                <a:close/>
                <a:moveTo>
                  <a:pt x="90634" y="459850"/>
                </a:moveTo>
                <a:lnTo>
                  <a:pt x="181269" y="521863"/>
                </a:lnTo>
                <a:lnTo>
                  <a:pt x="181269" y="556209"/>
                </a:lnTo>
                <a:lnTo>
                  <a:pt x="90634" y="494196"/>
                </a:lnTo>
                <a:lnTo>
                  <a:pt x="0" y="556209"/>
                </a:lnTo>
                <a:lnTo>
                  <a:pt x="0" y="521863"/>
                </a:lnTo>
                <a:close/>
                <a:moveTo>
                  <a:pt x="90634" y="306248"/>
                </a:moveTo>
                <a:lnTo>
                  <a:pt x="181269" y="368261"/>
                </a:lnTo>
                <a:lnTo>
                  <a:pt x="181269" y="403561"/>
                </a:lnTo>
                <a:lnTo>
                  <a:pt x="90634" y="341548"/>
                </a:lnTo>
                <a:lnTo>
                  <a:pt x="0" y="403561"/>
                </a:lnTo>
                <a:lnTo>
                  <a:pt x="0" y="368261"/>
                </a:lnTo>
                <a:close/>
                <a:moveTo>
                  <a:pt x="90634" y="153601"/>
                </a:moveTo>
                <a:lnTo>
                  <a:pt x="181269" y="215614"/>
                </a:lnTo>
                <a:lnTo>
                  <a:pt x="181269" y="249960"/>
                </a:lnTo>
                <a:lnTo>
                  <a:pt x="90634" y="187946"/>
                </a:lnTo>
                <a:lnTo>
                  <a:pt x="0" y="249960"/>
                </a:lnTo>
                <a:lnTo>
                  <a:pt x="0" y="215614"/>
                </a:lnTo>
                <a:close/>
                <a:moveTo>
                  <a:pt x="90634" y="0"/>
                </a:moveTo>
                <a:lnTo>
                  <a:pt x="181269" y="62013"/>
                </a:lnTo>
                <a:lnTo>
                  <a:pt x="181269" y="97312"/>
                </a:lnTo>
                <a:lnTo>
                  <a:pt x="90634" y="35299"/>
                </a:lnTo>
                <a:lnTo>
                  <a:pt x="0" y="97312"/>
                </a:lnTo>
                <a:lnTo>
                  <a:pt x="0" y="62013"/>
                </a:lnTo>
                <a:close/>
              </a:path>
            </a:pathLst>
          </a:custGeom>
          <a:solidFill>
            <a:schemeClr val="bg1"/>
          </a:solidFill>
          <a:ln w="953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任意多边形: 形状 5"/>
          <p:cNvSpPr txBox="1"/>
          <p:nvPr/>
        </p:nvSpPr>
        <p:spPr>
          <a:xfrm rot="16200000" flipH="0" flipV="0">
            <a:off x="10830150" y="398453"/>
            <a:ext cx="117007" cy="1260492"/>
          </a:xfrm>
          <a:custGeom>
            <a:avLst/>
            <a:gdLst>
              <a:gd name="connsiteX0" fmla="*/ 214826 w 214826"/>
              <a:gd name="connsiteY0" fmla="*/ 2314273 h 2314273"/>
              <a:gd name="connsiteX1" fmla="*/ 0 w 214826"/>
              <a:gd name="connsiteY1" fmla="*/ 2314273 h 2314273"/>
              <a:gd name="connsiteX2" fmla="*/ 107413 w 214826"/>
              <a:gd name="connsiteY2" fmla="*/ 2129076 h 2314273"/>
              <a:gd name="connsiteX3" fmla="*/ 214826 w 214826"/>
              <a:gd name="connsiteY3" fmla="*/ 2010120 h 2314273"/>
              <a:gd name="connsiteX4" fmla="*/ 0 w 214826"/>
              <a:gd name="connsiteY4" fmla="*/ 2010120 h 2314273"/>
              <a:gd name="connsiteX5" fmla="*/ 107413 w 214826"/>
              <a:gd name="connsiteY5" fmla="*/ 1824924 h 2314273"/>
              <a:gd name="connsiteX6" fmla="*/ 214826 w 214826"/>
              <a:gd name="connsiteY6" fmla="*/ 1705966 h 2314273"/>
              <a:gd name="connsiteX7" fmla="*/ 0 w 214826"/>
              <a:gd name="connsiteY7" fmla="*/ 1705966 h 2314273"/>
              <a:gd name="connsiteX8" fmla="*/ 107413 w 214826"/>
              <a:gd name="connsiteY8" fmla="*/ 1520770 h 2314273"/>
              <a:gd name="connsiteX9" fmla="*/ 214826 w 214826"/>
              <a:gd name="connsiteY9" fmla="*/ 1401812 h 2314273"/>
              <a:gd name="connsiteX10" fmla="*/ 0 w 214826"/>
              <a:gd name="connsiteY10" fmla="*/ 1401812 h 2314273"/>
              <a:gd name="connsiteX11" fmla="*/ 107413 w 214826"/>
              <a:gd name="connsiteY11" fmla="*/ 1216616 h 2314273"/>
              <a:gd name="connsiteX12" fmla="*/ 214826 w 214826"/>
              <a:gd name="connsiteY12" fmla="*/ 1097658 h 2314273"/>
              <a:gd name="connsiteX13" fmla="*/ 0 w 214826"/>
              <a:gd name="connsiteY13" fmla="*/ 1097658 h 2314273"/>
              <a:gd name="connsiteX14" fmla="*/ 107413 w 214826"/>
              <a:gd name="connsiteY14" fmla="*/ 912462 h 2314273"/>
              <a:gd name="connsiteX15" fmla="*/ 214826 w 214826"/>
              <a:gd name="connsiteY15" fmla="*/ 793504 h 2314273"/>
              <a:gd name="connsiteX16" fmla="*/ 0 w 214826"/>
              <a:gd name="connsiteY16" fmla="*/ 793504 h 2314273"/>
              <a:gd name="connsiteX17" fmla="*/ 107413 w 214826"/>
              <a:gd name="connsiteY17" fmla="*/ 608308 h 2314273"/>
              <a:gd name="connsiteX18" fmla="*/ 214826 w 214826"/>
              <a:gd name="connsiteY18" fmla="*/ 489350 h 2314273"/>
              <a:gd name="connsiteX19" fmla="*/ 0 w 214826"/>
              <a:gd name="connsiteY19" fmla="*/ 489350 h 2314273"/>
              <a:gd name="connsiteX20" fmla="*/ 107413 w 214826"/>
              <a:gd name="connsiteY20" fmla="*/ 304154 h 2314273"/>
              <a:gd name="connsiteX21" fmla="*/ 214826 w 214826"/>
              <a:gd name="connsiteY21" fmla="*/ 185196 h 2314273"/>
              <a:gd name="connsiteX22" fmla="*/ 0 w 214826"/>
              <a:gd name="connsiteY22" fmla="*/ 185196 h 2314273"/>
              <a:gd name="connsiteX23" fmla="*/ 107413 w 214826"/>
              <a:gd name="connsiteY23" fmla="*/ 0 h 2314273"/>
            </a:gdLst>
            <a:rect l="l" t="t" r="r" b="b"/>
            <a:pathLst>
              <a:path w="214826" h="2314273">
                <a:moveTo>
                  <a:pt x="214826" y="2314273"/>
                </a:moveTo>
                <a:lnTo>
                  <a:pt x="0" y="2314273"/>
                </a:lnTo>
                <a:lnTo>
                  <a:pt x="107413" y="2129076"/>
                </a:lnTo>
                <a:close/>
                <a:moveTo>
                  <a:pt x="214826" y="2010120"/>
                </a:moveTo>
                <a:lnTo>
                  <a:pt x="0" y="2010120"/>
                </a:lnTo>
                <a:lnTo>
                  <a:pt x="107413" y="1824924"/>
                </a:lnTo>
                <a:close/>
                <a:moveTo>
                  <a:pt x="214826" y="1705966"/>
                </a:moveTo>
                <a:lnTo>
                  <a:pt x="0" y="1705966"/>
                </a:lnTo>
                <a:lnTo>
                  <a:pt x="107413" y="1520770"/>
                </a:lnTo>
                <a:close/>
                <a:moveTo>
                  <a:pt x="214826" y="1401812"/>
                </a:moveTo>
                <a:lnTo>
                  <a:pt x="0" y="1401812"/>
                </a:lnTo>
                <a:lnTo>
                  <a:pt x="107413" y="1216616"/>
                </a:lnTo>
                <a:close/>
                <a:moveTo>
                  <a:pt x="214826" y="1097658"/>
                </a:moveTo>
                <a:lnTo>
                  <a:pt x="0" y="1097658"/>
                </a:lnTo>
                <a:lnTo>
                  <a:pt x="107413" y="912462"/>
                </a:lnTo>
                <a:close/>
                <a:moveTo>
                  <a:pt x="214826" y="793504"/>
                </a:moveTo>
                <a:lnTo>
                  <a:pt x="0" y="793504"/>
                </a:lnTo>
                <a:lnTo>
                  <a:pt x="107413" y="608308"/>
                </a:lnTo>
                <a:close/>
                <a:moveTo>
                  <a:pt x="214826" y="489350"/>
                </a:moveTo>
                <a:lnTo>
                  <a:pt x="0" y="489350"/>
                </a:lnTo>
                <a:lnTo>
                  <a:pt x="107413" y="304154"/>
                </a:lnTo>
                <a:close/>
                <a:moveTo>
                  <a:pt x="214826" y="185196"/>
                </a:moveTo>
                <a:lnTo>
                  <a:pt x="0" y="185196"/>
                </a:lnTo>
                <a:lnTo>
                  <a:pt x="107413" y="0"/>
                </a:lnTo>
                <a:close/>
              </a:path>
            </a:pathLst>
          </a:custGeom>
          <a:noFill/>
          <a:ln w="12700" cap="sq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平行四边形 6"/>
          <p:cNvSpPr txBox="1"/>
          <p:nvPr/>
        </p:nvSpPr>
        <p:spPr>
          <a:xfrm rot="0" flipH="0" flipV="0">
            <a:off x="2107991" y="1971040"/>
            <a:ext cx="12468931" cy="240792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AIPPT10"/>
          <p:cNvSpPr txBox="1"/>
          <p:nvPr/>
        </p:nvSpPr>
        <p:spPr>
          <a:xfrm rot="0" flipH="0" flipV="0">
            <a:off x="4069080" y="2148840"/>
            <a:ext cx="7533640" cy="2064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技術的な特徴と仕組み</a:t>
            </a:r>
            <a:endParaRPr kumimoji="1" lang="zh-CN" altLang="en-US"/>
          </a:p>
        </p:txBody>
      </p:sp>
      <p:sp>
        <p:nvSpPr>
          <p:cNvPr id="10" name="平行四边形 14"/>
          <p:cNvSpPr txBox="1"/>
          <p:nvPr/>
        </p:nvSpPr>
        <p:spPr>
          <a:xfrm rot="0" flipH="0" flipV="0">
            <a:off x="1584960" y="2901122"/>
            <a:ext cx="2438400" cy="518160"/>
          </a:xfrm>
          <a:prstGeom prst="parallelogram">
            <a:avLst>
              <a:gd name="adj" fmla="val 36765"/>
            </a:avLst>
          </a:prstGeom>
          <a:gradFill>
            <a:gsLst>
              <a:gs pos="10000">
                <a:schemeClr val="accent1"/>
              </a:gs>
              <a:gs pos="91000">
                <a:schemeClr val="accent2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AIPPT10"/>
          <p:cNvSpPr txBox="1"/>
          <p:nvPr/>
        </p:nvSpPr>
        <p:spPr>
          <a:xfrm rot="0" flipH="0" flipV="0">
            <a:off x="1938920" y="2882410"/>
            <a:ext cx="668598" cy="5555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Part</a:t>
            </a:r>
            <a:endParaRPr kumimoji="1" lang="zh-CN" altLang="en-US"/>
          </a:p>
        </p:txBody>
      </p:sp>
      <p:sp>
        <p:nvSpPr>
          <p:cNvPr id="12" name="AIPPT10"/>
          <p:cNvSpPr txBox="1"/>
          <p:nvPr/>
        </p:nvSpPr>
        <p:spPr>
          <a:xfrm rot="0" flipH="0" flipV="0">
            <a:off x="2459782" y="2882410"/>
            <a:ext cx="668598" cy="5555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02</a:t>
            </a:r>
            <a:endParaRPr kumimoji="1" lang="zh-CN" altLang="en-US"/>
          </a:p>
        </p:txBody>
      </p:sp>
      <p:cxnSp>
        <p:nvCxnSpPr>
          <p:cNvPr id="13" name="直接箭头连接符 19"/>
          <p:cNvCxnSpPr/>
          <p:nvPr/>
        </p:nvCxnSpPr>
        <p:spPr>
          <a:xfrm rot="0" flipH="0" flipV="0">
            <a:off x="3212592" y="3160202"/>
            <a:ext cx="432816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prstDash val="solid"/>
            <a:miter/>
            <a:headEnd w="lg" len="med"/>
            <a:tailEnd type="triangle"/>
          </a:ln>
        </p:spPr>
      </p:cxn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540000" y="2073104"/>
            <a:ext cx="7099300" cy="3118191"/>
          </a:xfrm>
          <a:prstGeom prst="roundRect">
            <a:avLst>
              <a:gd name="adj" fmla="val 8945"/>
            </a:avLst>
          </a:prstGeom>
          <a:solidFill>
            <a:schemeClr val="accent1"/>
          </a:solidFill>
          <a:ln w="1905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024210" y="2372151"/>
            <a:ext cx="421970" cy="38256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024210" y="2936024"/>
            <a:ext cx="6130880" cy="56762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リアルな仮想環境の重要性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024210" y="3570009"/>
            <a:ext cx="6130880" cy="12783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ヒューマノイドロボットなどの高度なシステムのシミュレーション訓練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高精度な3D環境の構築</a:t>
            </a:r>
            <a:endParaRPr kumimoji="1" lang="zh-CN" altLang="en-US"/>
          </a:p>
        </p:txBody>
      </p:sp>
      <p:grpSp>
        <p:nvGrpSpPr>
          <p:cNvPr id="8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9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 txBox="1"/>
          <p:nvPr/>
        </p:nvSpPr>
        <p:spPr>
          <a:xfrm rot="0" flipH="0" flipV="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1" y="2533922"/>
            <a:ext cx="5170904" cy="9979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Regular"/>
                <a:ea typeface="NotoSansJP-Regular"/>
                <a:cs typeface="NotoSansJP-Regular"/>
              </a:rPr>
              <a:t>人間のデモンストレーション、モーションキャプチャ、テレオペレーション
CosmosやOmniverseなどのプラットフォームを使用した合成データ生成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73102" y="1189335"/>
            <a:ext cx="1598878" cy="804726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320612" y="1130300"/>
            <a:ext cx="947028" cy="9865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 flipH="0" flipV="0">
            <a:off x="2032526" y="1533278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038382" y="1384577"/>
            <a:ext cx="447796" cy="414243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60400" y="2116868"/>
            <a:ext cx="5170904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4ED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ステップ1: データ作成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60401" y="5057996"/>
            <a:ext cx="5170904" cy="9979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73102" y="3713409"/>
            <a:ext cx="1598878" cy="804726"/>
          </a:xfrm>
          <a:prstGeom prst="homePlate">
            <a:avLst/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2320612" y="3654374"/>
            <a:ext cx="947028" cy="9865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5875">
                  <a:solidFill>
                    <a:srgbClr val="FFB25D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2700000" flipH="0" flipV="0">
            <a:off x="2032526" y="4057352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38382" y="3891874"/>
            <a:ext cx="447796" cy="44779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60400" y="4640942"/>
            <a:ext cx="5170904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4ED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ステップ3: 実世界での検証とテスト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347996" y="2533922"/>
            <a:ext cx="5170904" cy="9979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60697" y="1189335"/>
            <a:ext cx="1598878" cy="804726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008206" y="1130300"/>
            <a:ext cx="947028" cy="9865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5875">
                  <a:solidFill>
                    <a:srgbClr val="3860F4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2700000" flipH="0" flipV="0">
            <a:off x="7720122" y="1533278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753823" y="1367800"/>
            <a:ext cx="392104" cy="44779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347995" y="2116868"/>
            <a:ext cx="5170904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4ED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ステップ2: シミュレーション環境での訓練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347996" y="5057996"/>
            <a:ext cx="5170904" cy="9979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6360697" y="3713409"/>
            <a:ext cx="1598878" cy="804726"/>
          </a:xfrm>
          <a:prstGeom prst="homePlate">
            <a:avLst/>
          </a:prstGeom>
          <a:solidFill>
            <a:schemeClr val="accent3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008206" y="3654374"/>
            <a:ext cx="947028" cy="98656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>
                <a:ln w="15875">
                  <a:solidFill>
                    <a:srgbClr val="FFB25D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04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2700000" flipH="0" flipV="0">
            <a:off x="7720122" y="4057352"/>
            <a:ext cx="116841" cy="1168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725977" y="3899098"/>
            <a:ext cx="447796" cy="433349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6347995" y="4640942"/>
            <a:ext cx="5170904" cy="36217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4ED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ステップ4: 本格展開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4つの展開ステップ</a:t>
            </a:r>
            <a:endParaRPr kumimoji="1" lang="zh-CN" altLang="en-US"/>
          </a:p>
        </p:txBody>
      </p:sp>
      <p:grpSp>
        <p:nvGrpSpPr>
          <p:cNvPr id="28" name="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29" name="标题 1"/>
            <p:cNvSpPr txBox="1"/>
            <p:nvPr/>
          </p:nvSpPr>
          <p:spPr>
            <a:xfrm rot="0" flipH="0" flipV="0"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rot="0" flipH="0" flipV="0"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 rot="0" flipH="0" flipV="0"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2"/>
          <p:cNvPicPr>
            <a:picLocks noChangeAspect="1"/>
          </p:cNvPicPr>
          <p:nvPr/>
        </p:nvPicPr>
        <p:blipFill>
          <a:blip r:embed="rId2">
            <a:alphaModFix amt="100000"/>
          </a:blip>
          <a:srcRect l="186" t="0" r="8737" b="8552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平行四边形 1"/>
          <p:cNvSpPr txBox="1"/>
          <p:nvPr/>
        </p:nvSpPr>
        <p:spPr>
          <a:xfrm rot="0" flipH="0" flipV="0">
            <a:off x="96312" y="612340"/>
            <a:ext cx="2682152" cy="51796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平行四边形 2"/>
          <p:cNvSpPr txBox="1"/>
          <p:nvPr/>
        </p:nvSpPr>
        <p:spPr>
          <a:xfrm rot="0" flipH="0" flipV="0">
            <a:off x="514287" y="1089789"/>
            <a:ext cx="763929" cy="81022"/>
          </a:xfrm>
          <a:prstGeom prst="parallelogram">
            <a:avLst/>
          </a:prstGeom>
          <a:gradFill>
            <a:gsLst>
              <a:gs pos="24000">
                <a:schemeClr val="accent2"/>
              </a:gs>
              <a:gs pos="100000">
                <a:schemeClr val="accent2">
                  <a:alpha val="0"/>
                </a:schemeClr>
              </a:gs>
            </a:gsLst>
            <a:lin ang="189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任意多边形: 形状 3"/>
          <p:cNvSpPr txBox="1"/>
          <p:nvPr/>
        </p:nvSpPr>
        <p:spPr>
          <a:xfrm rot="0" flipH="0" flipV="0">
            <a:off x="489946" y="787404"/>
            <a:ext cx="1570284" cy="19499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PPT-6"/>
          <p:cNvSpPr txBox="1"/>
          <p:nvPr/>
        </p:nvSpPr>
        <p:spPr>
          <a:xfrm rot="5400000" flipH="1" flipV="0">
            <a:off x="2599578" y="569519"/>
            <a:ext cx="93722" cy="620924"/>
          </a:xfrm>
          <a:custGeom>
            <a:avLst/>
            <a:gdLst>
              <a:gd name="connsiteX0" fmla="*/ 90634 w 181269"/>
              <a:gd name="connsiteY0" fmla="*/ 766099 h 862458"/>
              <a:gd name="connsiteX1" fmla="*/ 181269 w 181269"/>
              <a:gd name="connsiteY1" fmla="*/ 828112 h 862458"/>
              <a:gd name="connsiteX2" fmla="*/ 181269 w 181269"/>
              <a:gd name="connsiteY2" fmla="*/ 862458 h 862458"/>
              <a:gd name="connsiteX3" fmla="*/ 90634 w 181269"/>
              <a:gd name="connsiteY3" fmla="*/ 800444 h 862458"/>
              <a:gd name="connsiteX4" fmla="*/ 0 w 181269"/>
              <a:gd name="connsiteY4" fmla="*/ 862458 h 862458"/>
              <a:gd name="connsiteX5" fmla="*/ 0 w 181269"/>
              <a:gd name="connsiteY5" fmla="*/ 828112 h 862458"/>
              <a:gd name="connsiteX6" fmla="*/ 90634 w 181269"/>
              <a:gd name="connsiteY6" fmla="*/ 612497 h 862458"/>
              <a:gd name="connsiteX7" fmla="*/ 181269 w 181269"/>
              <a:gd name="connsiteY7" fmla="*/ 674510 h 862458"/>
              <a:gd name="connsiteX8" fmla="*/ 181269 w 181269"/>
              <a:gd name="connsiteY8" fmla="*/ 709810 h 862458"/>
              <a:gd name="connsiteX9" fmla="*/ 90634 w 181269"/>
              <a:gd name="connsiteY9" fmla="*/ 647797 h 862458"/>
              <a:gd name="connsiteX10" fmla="*/ 0 w 181269"/>
              <a:gd name="connsiteY10" fmla="*/ 709810 h 862458"/>
              <a:gd name="connsiteX11" fmla="*/ 0 w 181269"/>
              <a:gd name="connsiteY11" fmla="*/ 674510 h 862458"/>
              <a:gd name="connsiteX12" fmla="*/ 90634 w 181269"/>
              <a:gd name="connsiteY12" fmla="*/ 459850 h 862458"/>
              <a:gd name="connsiteX13" fmla="*/ 181269 w 181269"/>
              <a:gd name="connsiteY13" fmla="*/ 521863 h 862458"/>
              <a:gd name="connsiteX14" fmla="*/ 181269 w 181269"/>
              <a:gd name="connsiteY14" fmla="*/ 556209 h 862458"/>
              <a:gd name="connsiteX15" fmla="*/ 90634 w 181269"/>
              <a:gd name="connsiteY15" fmla="*/ 494196 h 862458"/>
              <a:gd name="connsiteX16" fmla="*/ 0 w 181269"/>
              <a:gd name="connsiteY16" fmla="*/ 556209 h 862458"/>
              <a:gd name="connsiteX17" fmla="*/ 0 w 181269"/>
              <a:gd name="connsiteY17" fmla="*/ 521863 h 862458"/>
              <a:gd name="connsiteX18" fmla="*/ 90634 w 181269"/>
              <a:gd name="connsiteY18" fmla="*/ 306248 h 862458"/>
              <a:gd name="connsiteX19" fmla="*/ 181269 w 181269"/>
              <a:gd name="connsiteY19" fmla="*/ 368261 h 862458"/>
              <a:gd name="connsiteX20" fmla="*/ 181269 w 181269"/>
              <a:gd name="connsiteY20" fmla="*/ 403561 h 862458"/>
              <a:gd name="connsiteX21" fmla="*/ 90634 w 181269"/>
              <a:gd name="connsiteY21" fmla="*/ 341548 h 862458"/>
              <a:gd name="connsiteX22" fmla="*/ 0 w 181269"/>
              <a:gd name="connsiteY22" fmla="*/ 403561 h 862458"/>
              <a:gd name="connsiteX23" fmla="*/ 0 w 181269"/>
              <a:gd name="connsiteY23" fmla="*/ 368261 h 862458"/>
              <a:gd name="connsiteX24" fmla="*/ 90634 w 181269"/>
              <a:gd name="connsiteY24" fmla="*/ 153601 h 862458"/>
              <a:gd name="connsiteX25" fmla="*/ 181269 w 181269"/>
              <a:gd name="connsiteY25" fmla="*/ 215614 h 862458"/>
              <a:gd name="connsiteX26" fmla="*/ 181269 w 181269"/>
              <a:gd name="connsiteY26" fmla="*/ 249960 h 862458"/>
              <a:gd name="connsiteX27" fmla="*/ 90634 w 181269"/>
              <a:gd name="connsiteY27" fmla="*/ 187946 h 862458"/>
              <a:gd name="connsiteX28" fmla="*/ 0 w 181269"/>
              <a:gd name="connsiteY28" fmla="*/ 249960 h 862458"/>
              <a:gd name="connsiteX29" fmla="*/ 0 w 181269"/>
              <a:gd name="connsiteY29" fmla="*/ 215614 h 862458"/>
              <a:gd name="connsiteX30" fmla="*/ 90634 w 181269"/>
              <a:gd name="connsiteY30" fmla="*/ 0 h 862458"/>
              <a:gd name="connsiteX31" fmla="*/ 181269 w 181269"/>
              <a:gd name="connsiteY31" fmla="*/ 62013 h 862458"/>
              <a:gd name="connsiteX32" fmla="*/ 181269 w 181269"/>
              <a:gd name="connsiteY32" fmla="*/ 97312 h 862458"/>
              <a:gd name="connsiteX33" fmla="*/ 90634 w 181269"/>
              <a:gd name="connsiteY33" fmla="*/ 35299 h 862458"/>
              <a:gd name="connsiteX34" fmla="*/ 0 w 181269"/>
              <a:gd name="connsiteY34" fmla="*/ 97312 h 862458"/>
              <a:gd name="connsiteX35" fmla="*/ 0 w 181269"/>
              <a:gd name="connsiteY35" fmla="*/ 62013 h 862458"/>
            </a:gdLst>
            <a:rect l="l" t="t" r="r" b="b"/>
            <a:pathLst>
              <a:path w="181269" h="862458">
                <a:moveTo>
                  <a:pt x="90634" y="766099"/>
                </a:moveTo>
                <a:lnTo>
                  <a:pt x="181269" y="828112"/>
                </a:lnTo>
                <a:lnTo>
                  <a:pt x="181269" y="862458"/>
                </a:lnTo>
                <a:lnTo>
                  <a:pt x="90634" y="800444"/>
                </a:lnTo>
                <a:lnTo>
                  <a:pt x="0" y="862458"/>
                </a:lnTo>
                <a:lnTo>
                  <a:pt x="0" y="828112"/>
                </a:lnTo>
                <a:close/>
                <a:moveTo>
                  <a:pt x="90634" y="612497"/>
                </a:moveTo>
                <a:lnTo>
                  <a:pt x="181269" y="674510"/>
                </a:lnTo>
                <a:lnTo>
                  <a:pt x="181269" y="709810"/>
                </a:lnTo>
                <a:lnTo>
                  <a:pt x="90634" y="647797"/>
                </a:lnTo>
                <a:lnTo>
                  <a:pt x="0" y="709810"/>
                </a:lnTo>
                <a:lnTo>
                  <a:pt x="0" y="674510"/>
                </a:lnTo>
                <a:close/>
                <a:moveTo>
                  <a:pt x="90634" y="459850"/>
                </a:moveTo>
                <a:lnTo>
                  <a:pt x="181269" y="521863"/>
                </a:lnTo>
                <a:lnTo>
                  <a:pt x="181269" y="556209"/>
                </a:lnTo>
                <a:lnTo>
                  <a:pt x="90634" y="494196"/>
                </a:lnTo>
                <a:lnTo>
                  <a:pt x="0" y="556209"/>
                </a:lnTo>
                <a:lnTo>
                  <a:pt x="0" y="521863"/>
                </a:lnTo>
                <a:close/>
                <a:moveTo>
                  <a:pt x="90634" y="306248"/>
                </a:moveTo>
                <a:lnTo>
                  <a:pt x="181269" y="368261"/>
                </a:lnTo>
                <a:lnTo>
                  <a:pt x="181269" y="403561"/>
                </a:lnTo>
                <a:lnTo>
                  <a:pt x="90634" y="341548"/>
                </a:lnTo>
                <a:lnTo>
                  <a:pt x="0" y="403561"/>
                </a:lnTo>
                <a:lnTo>
                  <a:pt x="0" y="368261"/>
                </a:lnTo>
                <a:close/>
                <a:moveTo>
                  <a:pt x="90634" y="153601"/>
                </a:moveTo>
                <a:lnTo>
                  <a:pt x="181269" y="215614"/>
                </a:lnTo>
                <a:lnTo>
                  <a:pt x="181269" y="249960"/>
                </a:lnTo>
                <a:lnTo>
                  <a:pt x="90634" y="187946"/>
                </a:lnTo>
                <a:lnTo>
                  <a:pt x="0" y="249960"/>
                </a:lnTo>
                <a:lnTo>
                  <a:pt x="0" y="215614"/>
                </a:lnTo>
                <a:close/>
                <a:moveTo>
                  <a:pt x="90634" y="0"/>
                </a:moveTo>
                <a:lnTo>
                  <a:pt x="181269" y="62013"/>
                </a:lnTo>
                <a:lnTo>
                  <a:pt x="181269" y="97312"/>
                </a:lnTo>
                <a:lnTo>
                  <a:pt x="90634" y="35299"/>
                </a:lnTo>
                <a:lnTo>
                  <a:pt x="0" y="97312"/>
                </a:lnTo>
                <a:lnTo>
                  <a:pt x="0" y="62013"/>
                </a:lnTo>
                <a:close/>
              </a:path>
            </a:pathLst>
          </a:custGeom>
          <a:solidFill>
            <a:schemeClr val="bg1"/>
          </a:solidFill>
          <a:ln w="953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任意多边形: 形状 5"/>
          <p:cNvSpPr txBox="1"/>
          <p:nvPr/>
        </p:nvSpPr>
        <p:spPr>
          <a:xfrm rot="16200000" flipH="0" flipV="0">
            <a:off x="10830150" y="398453"/>
            <a:ext cx="117007" cy="1260492"/>
          </a:xfrm>
          <a:custGeom>
            <a:avLst/>
            <a:gdLst>
              <a:gd name="connsiteX0" fmla="*/ 214826 w 214826"/>
              <a:gd name="connsiteY0" fmla="*/ 2314273 h 2314273"/>
              <a:gd name="connsiteX1" fmla="*/ 0 w 214826"/>
              <a:gd name="connsiteY1" fmla="*/ 2314273 h 2314273"/>
              <a:gd name="connsiteX2" fmla="*/ 107413 w 214826"/>
              <a:gd name="connsiteY2" fmla="*/ 2129076 h 2314273"/>
              <a:gd name="connsiteX3" fmla="*/ 214826 w 214826"/>
              <a:gd name="connsiteY3" fmla="*/ 2010120 h 2314273"/>
              <a:gd name="connsiteX4" fmla="*/ 0 w 214826"/>
              <a:gd name="connsiteY4" fmla="*/ 2010120 h 2314273"/>
              <a:gd name="connsiteX5" fmla="*/ 107413 w 214826"/>
              <a:gd name="connsiteY5" fmla="*/ 1824924 h 2314273"/>
              <a:gd name="connsiteX6" fmla="*/ 214826 w 214826"/>
              <a:gd name="connsiteY6" fmla="*/ 1705966 h 2314273"/>
              <a:gd name="connsiteX7" fmla="*/ 0 w 214826"/>
              <a:gd name="connsiteY7" fmla="*/ 1705966 h 2314273"/>
              <a:gd name="connsiteX8" fmla="*/ 107413 w 214826"/>
              <a:gd name="connsiteY8" fmla="*/ 1520770 h 2314273"/>
              <a:gd name="connsiteX9" fmla="*/ 214826 w 214826"/>
              <a:gd name="connsiteY9" fmla="*/ 1401812 h 2314273"/>
              <a:gd name="connsiteX10" fmla="*/ 0 w 214826"/>
              <a:gd name="connsiteY10" fmla="*/ 1401812 h 2314273"/>
              <a:gd name="connsiteX11" fmla="*/ 107413 w 214826"/>
              <a:gd name="connsiteY11" fmla="*/ 1216616 h 2314273"/>
              <a:gd name="connsiteX12" fmla="*/ 214826 w 214826"/>
              <a:gd name="connsiteY12" fmla="*/ 1097658 h 2314273"/>
              <a:gd name="connsiteX13" fmla="*/ 0 w 214826"/>
              <a:gd name="connsiteY13" fmla="*/ 1097658 h 2314273"/>
              <a:gd name="connsiteX14" fmla="*/ 107413 w 214826"/>
              <a:gd name="connsiteY14" fmla="*/ 912462 h 2314273"/>
              <a:gd name="connsiteX15" fmla="*/ 214826 w 214826"/>
              <a:gd name="connsiteY15" fmla="*/ 793504 h 2314273"/>
              <a:gd name="connsiteX16" fmla="*/ 0 w 214826"/>
              <a:gd name="connsiteY16" fmla="*/ 793504 h 2314273"/>
              <a:gd name="connsiteX17" fmla="*/ 107413 w 214826"/>
              <a:gd name="connsiteY17" fmla="*/ 608308 h 2314273"/>
              <a:gd name="connsiteX18" fmla="*/ 214826 w 214826"/>
              <a:gd name="connsiteY18" fmla="*/ 489350 h 2314273"/>
              <a:gd name="connsiteX19" fmla="*/ 0 w 214826"/>
              <a:gd name="connsiteY19" fmla="*/ 489350 h 2314273"/>
              <a:gd name="connsiteX20" fmla="*/ 107413 w 214826"/>
              <a:gd name="connsiteY20" fmla="*/ 304154 h 2314273"/>
              <a:gd name="connsiteX21" fmla="*/ 214826 w 214826"/>
              <a:gd name="connsiteY21" fmla="*/ 185196 h 2314273"/>
              <a:gd name="connsiteX22" fmla="*/ 0 w 214826"/>
              <a:gd name="connsiteY22" fmla="*/ 185196 h 2314273"/>
              <a:gd name="connsiteX23" fmla="*/ 107413 w 214826"/>
              <a:gd name="connsiteY23" fmla="*/ 0 h 2314273"/>
            </a:gdLst>
            <a:rect l="l" t="t" r="r" b="b"/>
            <a:pathLst>
              <a:path w="214826" h="2314273">
                <a:moveTo>
                  <a:pt x="214826" y="2314273"/>
                </a:moveTo>
                <a:lnTo>
                  <a:pt x="0" y="2314273"/>
                </a:lnTo>
                <a:lnTo>
                  <a:pt x="107413" y="2129076"/>
                </a:lnTo>
                <a:close/>
                <a:moveTo>
                  <a:pt x="214826" y="2010120"/>
                </a:moveTo>
                <a:lnTo>
                  <a:pt x="0" y="2010120"/>
                </a:lnTo>
                <a:lnTo>
                  <a:pt x="107413" y="1824924"/>
                </a:lnTo>
                <a:close/>
                <a:moveTo>
                  <a:pt x="214826" y="1705966"/>
                </a:moveTo>
                <a:lnTo>
                  <a:pt x="0" y="1705966"/>
                </a:lnTo>
                <a:lnTo>
                  <a:pt x="107413" y="1520770"/>
                </a:lnTo>
                <a:close/>
                <a:moveTo>
                  <a:pt x="214826" y="1401812"/>
                </a:moveTo>
                <a:lnTo>
                  <a:pt x="0" y="1401812"/>
                </a:lnTo>
                <a:lnTo>
                  <a:pt x="107413" y="1216616"/>
                </a:lnTo>
                <a:close/>
                <a:moveTo>
                  <a:pt x="214826" y="1097658"/>
                </a:moveTo>
                <a:lnTo>
                  <a:pt x="0" y="1097658"/>
                </a:lnTo>
                <a:lnTo>
                  <a:pt x="107413" y="912462"/>
                </a:lnTo>
                <a:close/>
                <a:moveTo>
                  <a:pt x="214826" y="793504"/>
                </a:moveTo>
                <a:lnTo>
                  <a:pt x="0" y="793504"/>
                </a:lnTo>
                <a:lnTo>
                  <a:pt x="107413" y="608308"/>
                </a:lnTo>
                <a:close/>
                <a:moveTo>
                  <a:pt x="214826" y="489350"/>
                </a:moveTo>
                <a:lnTo>
                  <a:pt x="0" y="489350"/>
                </a:lnTo>
                <a:lnTo>
                  <a:pt x="107413" y="304154"/>
                </a:lnTo>
                <a:close/>
                <a:moveTo>
                  <a:pt x="214826" y="185196"/>
                </a:moveTo>
                <a:lnTo>
                  <a:pt x="0" y="185196"/>
                </a:lnTo>
                <a:lnTo>
                  <a:pt x="107413" y="0"/>
                </a:lnTo>
                <a:close/>
              </a:path>
            </a:pathLst>
          </a:custGeom>
          <a:noFill/>
          <a:ln w="12700" cap="sq">
            <a:gradFill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平行四边形 6"/>
          <p:cNvSpPr txBox="1"/>
          <p:nvPr/>
        </p:nvSpPr>
        <p:spPr>
          <a:xfrm rot="0" flipH="0" flipV="0">
            <a:off x="2107991" y="1971040"/>
            <a:ext cx="12468931" cy="2407920"/>
          </a:xfrm>
          <a:prstGeom prst="parallelogram">
            <a:avLst/>
          </a:prstGeom>
          <a:solidFill>
            <a:schemeClr val="accent2">
              <a:lumMod val="60000"/>
              <a:lumOff val="40000"/>
              <a:alpha val="28000"/>
            </a:schemeClr>
          </a:soli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AIPPT10"/>
          <p:cNvSpPr txBox="1"/>
          <p:nvPr/>
        </p:nvSpPr>
        <p:spPr>
          <a:xfrm rot="0" flipH="0" flipV="0">
            <a:off x="4069080" y="2148840"/>
            <a:ext cx="7533640" cy="206434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NotoSansJP-Bold"/>
                <a:ea typeface="NotoSansJP-Bold"/>
                <a:cs typeface="NotoSansJP-Bold"/>
              </a:rPr>
              <a:t>主要な応用分野</a:t>
            </a:r>
            <a:endParaRPr kumimoji="1" lang="zh-CN" altLang="en-US"/>
          </a:p>
        </p:txBody>
      </p:sp>
      <p:sp>
        <p:nvSpPr>
          <p:cNvPr id="10" name="平行四边形 14"/>
          <p:cNvSpPr txBox="1"/>
          <p:nvPr/>
        </p:nvSpPr>
        <p:spPr>
          <a:xfrm rot="0" flipH="0" flipV="0">
            <a:off x="1584960" y="2901122"/>
            <a:ext cx="2438400" cy="518160"/>
          </a:xfrm>
          <a:prstGeom prst="parallelogram">
            <a:avLst>
              <a:gd name="adj" fmla="val 36765"/>
            </a:avLst>
          </a:prstGeom>
          <a:gradFill>
            <a:gsLst>
              <a:gs pos="10000">
                <a:schemeClr val="accent1"/>
              </a:gs>
              <a:gs pos="91000">
                <a:schemeClr val="accent2"/>
              </a:gs>
            </a:gsLst>
            <a:lin ang="0" scaled="0"/>
          </a:gradFill>
          <a:ln w="12700" cap="sq">
            <a:noFill/>
            <a:miter/>
          </a:ln>
          <a:effectLst>
            <a:outerShdw dist="38100" blurRad="165100" dir="5400000" sx="100000" sy="100000" kx="0" ky="0" algn="t" rotWithShape="0">
              <a:schemeClr val="accent1">
                <a:alpha val="6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AIPPT10"/>
          <p:cNvSpPr txBox="1"/>
          <p:nvPr/>
        </p:nvSpPr>
        <p:spPr>
          <a:xfrm rot="0" flipH="0" flipV="0">
            <a:off x="1938920" y="2882410"/>
            <a:ext cx="668598" cy="5555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Part</a:t>
            </a:r>
            <a:endParaRPr kumimoji="1" lang="zh-CN" altLang="en-US"/>
          </a:p>
        </p:txBody>
      </p:sp>
      <p:sp>
        <p:nvSpPr>
          <p:cNvPr id="12" name="AIPPT10"/>
          <p:cNvSpPr txBox="1"/>
          <p:nvPr/>
        </p:nvSpPr>
        <p:spPr>
          <a:xfrm rot="0" flipH="0" flipV="0">
            <a:off x="2459782" y="2882410"/>
            <a:ext cx="668598" cy="5555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03</a:t>
            </a:r>
            <a:endParaRPr kumimoji="1" lang="zh-CN" altLang="en-US"/>
          </a:p>
        </p:txBody>
      </p:sp>
      <p:cxnSp>
        <p:nvCxnSpPr>
          <p:cNvPr id="13" name="直接箭头连接符 19"/>
          <p:cNvCxnSpPr/>
          <p:nvPr/>
        </p:nvCxnSpPr>
        <p:spPr>
          <a:xfrm rot="0" flipH="0" flipV="0">
            <a:off x="3212592" y="3160202"/>
            <a:ext cx="432816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prstDash val="solid"/>
            <a:miter/>
            <a:headEnd w="lg" len="med"/>
            <a:tailEnd type="triangle"/>
          </a:ln>
        </p:spPr>
      </p:cxn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004ED6"/>
      </a:accent1>
      <a:accent2>
        <a:srgbClr val="24A0F1"/>
      </a:accent2>
      <a:accent3>
        <a:srgbClr val="004ED6"/>
      </a:accent3>
      <a:accent4>
        <a:srgbClr val="24A0F1"/>
      </a:accent4>
      <a:accent5>
        <a:srgbClr val="004ED6"/>
      </a:accent5>
      <a:accent6>
        <a:srgbClr val="24A0F1"/>
      </a:accent6>
      <a:hlink>
        <a:srgbClr val="4276AA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